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3" r:id="rId2"/>
    <p:sldId id="274"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96" y="1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pPr>
                <a:defRPr/>
              </a:pPr>
              <a:endParaRPr lang="ru-RU"/>
            </a:p>
          </p:txBody>
        </p:sp>
        <p:sp>
          <p:nvSpPr>
            <p:cNvPr id="6"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pPr>
                <a:defRPr/>
              </a:pPr>
              <a:endParaRPr lang="ru-RU" sz="2400">
                <a:latin typeface="Times New Roman" pitchFamily="18" charset="0"/>
              </a:endParaRPr>
            </a:p>
          </p:txBody>
        </p:sp>
        <p:sp>
          <p:nvSpPr>
            <p:cNvPr id="7"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pPr>
                <a:defRPr/>
              </a:pPr>
              <a:endParaRPr lang="ru-RU">
                <a:latin typeface="Arial" charset="0"/>
              </a:endParaRPr>
            </a:p>
          </p:txBody>
        </p:sp>
      </p:grpSp>
      <p:sp>
        <p:nvSpPr>
          <p:cNvPr id="21510" name="Rectangle 6"/>
          <p:cNvSpPr>
            <a:spLocks noGrp="1" noChangeArrowheads="1"/>
          </p:cNvSpPr>
          <p:nvPr>
            <p:ph type="ctrTitle"/>
          </p:nvPr>
        </p:nvSpPr>
        <p:spPr>
          <a:xfrm>
            <a:off x="1443038" y="985838"/>
            <a:ext cx="7239000" cy="1444625"/>
          </a:xfrm>
        </p:spPr>
        <p:txBody>
          <a:bodyPr/>
          <a:lstStyle>
            <a:lvl1pPr>
              <a:defRPr sz="4000"/>
            </a:lvl1pPr>
          </a:lstStyle>
          <a:p>
            <a:r>
              <a:rPr lang="ru-RU" smtClean="0"/>
              <a:t>Образец заголовка</a:t>
            </a:r>
            <a:endParaRPr lang="ru-RU"/>
          </a:p>
        </p:txBody>
      </p:sp>
      <p:sp>
        <p:nvSpPr>
          <p:cNvPr id="21511"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ru-RU" smtClean="0"/>
              <a:t>Образец подзаголовка</a:t>
            </a:r>
            <a:endParaRPr lang="ru-RU"/>
          </a:p>
        </p:txBody>
      </p:sp>
      <p:sp>
        <p:nvSpPr>
          <p:cNvPr id="8" name="Rectangle 8"/>
          <p:cNvSpPr>
            <a:spLocks noGrp="1" noChangeArrowheads="1"/>
          </p:cNvSpPr>
          <p:nvPr>
            <p:ph type="dt" sz="half" idx="10"/>
          </p:nvPr>
        </p:nvSpPr>
        <p:spPr/>
        <p:txBody>
          <a:bodyPr/>
          <a:lstStyle>
            <a:lvl1pPr>
              <a:defRPr/>
            </a:lvl1pPr>
          </a:lstStyle>
          <a:p>
            <a:fld id="{1D8BD707-D9CF-40AE-B4C6-C98DA3205C09}" type="datetimeFigureOut">
              <a:rPr lang="en-US" smtClean="0"/>
              <a:pPr/>
              <a:t>11/29/2019</a:t>
            </a:fld>
            <a:endParaRPr lang="en-US"/>
          </a:p>
        </p:txBody>
      </p:sp>
      <p:sp>
        <p:nvSpPr>
          <p:cNvPr id="9" name="Rectangle 9"/>
          <p:cNvSpPr>
            <a:spLocks noGrp="1" noChangeArrowheads="1"/>
          </p:cNvSpPr>
          <p:nvPr>
            <p:ph type="ftr" sz="quarter" idx="11"/>
          </p:nvPr>
        </p:nvSpPr>
        <p:spPr/>
        <p:txBody>
          <a:bodyPr/>
          <a:lstStyle>
            <a:lvl1pPr>
              <a:defRPr/>
            </a:lvl1pPr>
          </a:lstStyle>
          <a:p>
            <a:endParaRPr lang="en-US"/>
          </a:p>
        </p:txBody>
      </p:sp>
      <p:sp>
        <p:nvSpPr>
          <p:cNvPr id="10" name="Rectangle 10"/>
          <p:cNvSpPr>
            <a:spLocks noGrp="1" noChangeArrowheads="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246981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79149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07317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85343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8" name="Rectangle 9"/>
          <p:cNvSpPr>
            <a:spLocks noGrp="1" noChangeArrowheads="1"/>
          </p:cNvSpPr>
          <p:nvPr>
            <p:ph type="ftr" sz="quarter" idx="11"/>
          </p:nvPr>
        </p:nvSpPr>
        <p:spPr>
          <a:ln/>
        </p:spPr>
        <p:txBody>
          <a:bodyPr/>
          <a:lstStyle>
            <a:lvl1pPr>
              <a:defRPr/>
            </a:lvl1pPr>
          </a:lstStyle>
          <a:p>
            <a:endParaRPr lang="en-US"/>
          </a:p>
        </p:txBody>
      </p:sp>
      <p:sp>
        <p:nvSpPr>
          <p:cNvPr id="9"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90275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4" name="Rectangle 9"/>
          <p:cNvSpPr>
            <a:spLocks noGrp="1" noChangeArrowheads="1"/>
          </p:cNvSpPr>
          <p:nvPr>
            <p:ph type="ftr" sz="quarter" idx="11"/>
          </p:nvPr>
        </p:nvSpPr>
        <p:spPr>
          <a:ln/>
        </p:spPr>
        <p:txBody>
          <a:bodyPr/>
          <a:lstStyle>
            <a:lvl1pPr>
              <a:defRPr/>
            </a:lvl1pPr>
          </a:lstStyle>
          <a:p>
            <a:endParaRPr lang="en-US"/>
          </a:p>
        </p:txBody>
      </p:sp>
      <p:sp>
        <p:nvSpPr>
          <p:cNvPr id="5"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147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3" name="Rectangle 9"/>
          <p:cNvSpPr>
            <a:spLocks noGrp="1" noChangeArrowheads="1"/>
          </p:cNvSpPr>
          <p:nvPr>
            <p:ph type="ftr" sz="quarter" idx="11"/>
          </p:nvPr>
        </p:nvSpPr>
        <p:spPr>
          <a:ln/>
        </p:spPr>
        <p:txBody>
          <a:bodyPr/>
          <a:lstStyle>
            <a:lvl1pPr>
              <a:defRPr/>
            </a:lvl1pPr>
          </a:lstStyle>
          <a:p>
            <a:endParaRPr lang="en-US"/>
          </a:p>
        </p:txBody>
      </p:sp>
      <p:sp>
        <p:nvSpPr>
          <p:cNvPr id="4"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14707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1378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94527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60154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6413" y="301625"/>
            <a:ext cx="1827212" cy="56403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370013" y="301625"/>
            <a:ext cx="5334000" cy="56403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49876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0013" y="301625"/>
            <a:ext cx="7313612"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1370013" y="1827213"/>
            <a:ext cx="7313612" cy="4114800"/>
          </a:xfrm>
        </p:spPr>
        <p:txBody>
          <a:bodyPr/>
          <a:lstStyle/>
          <a:p>
            <a:pPr lvl="0"/>
            <a:r>
              <a:rPr lang="ru-RU" noProof="0" smtClean="0"/>
              <a:t>Вставка таблицы</a:t>
            </a:r>
          </a:p>
        </p:txBody>
      </p:sp>
      <p:sp>
        <p:nvSpPr>
          <p:cNvPr id="4" name="Rectangle 8"/>
          <p:cNvSpPr>
            <a:spLocks noGrp="1" noChangeArrowheads="1"/>
          </p:cNvSpPr>
          <p:nvPr>
            <p:ph type="dt" sz="half" idx="10"/>
          </p:nvPr>
        </p:nvSpPr>
        <p:spPr>
          <a:ln/>
        </p:spPr>
        <p:txBody>
          <a:bodyPr/>
          <a:lstStyle>
            <a:lvl1pPr>
              <a:defRPr/>
            </a:lvl1pPr>
          </a:lstStyle>
          <a:p>
            <a:fld id="{1D8BD707-D9CF-40AE-B4C6-C98DA3205C09}" type="datetimeFigureOut">
              <a:rPr lang="en-US" smtClean="0"/>
              <a:pPr/>
              <a:t>11/29/2019</a:t>
            </a:fld>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6398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20483"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a:defRPr/>
              </a:pPr>
              <a:endParaRPr lang="ru-RU" sz="2400">
                <a:latin typeface="Times New Roman" pitchFamily="18" charset="0"/>
              </a:endParaRPr>
            </a:p>
          </p:txBody>
        </p:sp>
        <p:sp>
          <p:nvSpPr>
            <p:cNvPr id="20484"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a:defRPr/>
              </a:pPr>
              <a:endParaRPr lang="ru-RU">
                <a:latin typeface="Arial" charset="0"/>
              </a:endParaRPr>
            </a:p>
          </p:txBody>
        </p:sp>
        <p:sp>
          <p:nvSpPr>
            <p:cNvPr id="20485"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pPr>
                <a:defRPr/>
              </a:pPr>
              <a:endParaRPr lang="ru-RU"/>
            </a:p>
          </p:txBody>
        </p:sp>
      </p:grpSp>
      <p:sp>
        <p:nvSpPr>
          <p:cNvPr id="1027" name="Rectangle 6"/>
          <p:cNvSpPr>
            <a:spLocks noGrp="1" noChangeArrowheads="1"/>
          </p:cNvSpPr>
          <p:nvPr>
            <p:ph type="title"/>
          </p:nvPr>
        </p:nvSpPr>
        <p:spPr bwMode="auto">
          <a:xfrm>
            <a:off x="1370013" y="301625"/>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altLang="ru-RU" smtClean="0"/>
              <a:t>Образец заголовка</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20488"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fld id="{1D8BD707-D9CF-40AE-B4C6-C98DA3205C09}" type="datetimeFigureOut">
              <a:rPr lang="en-US" smtClean="0"/>
              <a:pPr/>
              <a:t>11/29/2019</a:t>
            </a:fld>
            <a:endParaRPr lang="en-US"/>
          </a:p>
        </p:txBody>
      </p:sp>
      <p:sp>
        <p:nvSpPr>
          <p:cNvPr id="20489"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endParaRPr lang="en-US"/>
          </a:p>
        </p:txBody>
      </p:sp>
      <p:sp>
        <p:nvSpPr>
          <p:cNvPr id="20490"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eaLnBrk="1" fontAlgn="base" hangingPunct="1">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eaLnBrk="1" fontAlgn="base" hangingPunct="1">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kz/imgres?q=%D0%BF%D0%BE%D0%B2%D0%B5%D0%B4%D0%B5%D0%BD%D0%B8%D0%B5+%D0%BF%D0%BE%D1%82%D1%80%D0%B5%D0%B1%D0%B8%D1%82%D0%B5%D0%BB%D0%B5%D0%B9+%D0%BD%D0%B0+%D1%80%D1%8B%D0%BD%D0%BA%D0%B5&amp;start=331&amp;hl=ru&amp;biw=1440&amp;bih=775&amp;addh=36&amp;tbm=isch&amp;tbnid=wwGA0GeSeWtcKM:&amp;imgrefurl=http://toplife.kz/?q%3Dcontent/%C2%ABtoplife%C2%BB-%D0%BA%D0%BE%D0%BC%D0%BF%D0%B0%D0%BD%D0%B8%D1%8F-%D0%BC%D0%BB%D0%BC-0&amp;docid=qJ5GXHmo9fBjmM&amp;imgurl=http://toplife.kz/userfiles/buisness/market/3.png&amp;w=500&amp;h=245&amp;ei=2s5lUNGML42JrAfzuoC4Dw&amp;zoom=1&amp;iact=hc&amp;vpx=742&amp;vpy=392&amp;dur=6313&amp;hovh=157&amp;hovw=321&amp;tx=127&amp;ty=134&amp;sig=107853374516733761245&amp;page=10&amp;tbnh=89&amp;tbnw=181&amp;ndsp=40&amp;ved=1t:429,r:4,s:331,i:129"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http://t0.gstatic.com/images?q=tbn:ANd9GcTfWkW_f1ZMcdKnCcEMIMDNg5yb-HdLY2L0Ac6kWLgQPBcsdcI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1750"/>
            <a:ext cx="8763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4097" name="rg_hi" descr="http://t0.gstatic.com/images?q=tbn:ANd9GcTfWkW_f1ZMcdKnCcEMIMDNg5yb-HdLY2L0Ac6kWLgQPBcsdcIl">
            <a:hlinkClick r:id="rId2"/>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152400" y="224367"/>
            <a:ext cx="682625" cy="30838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76200"/>
            <a:ext cx="8763000" cy="1446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49121" tIns="152352" rIns="91440" bIns="0" numCol="1" anchor="ctr" anchorCtr="0" compatLnSpc="1">
            <a:prstTxWarp prst="textNoShape">
              <a:avLst/>
            </a:prstTxWarp>
            <a:spAutoFit/>
          </a:bodyPr>
          <a:lstStyle>
            <a:lvl1pPr indent="449263" eaLnBrk="0" fontAlgn="base" hangingPunct="0">
              <a:spcBef>
                <a:spcPct val="0"/>
              </a:spcBef>
              <a:spcAft>
                <a:spcPct val="0"/>
              </a:spcAft>
              <a:tabLst>
                <a:tab pos="342900" algn="l"/>
              </a:tabLst>
              <a:defRPr>
                <a:solidFill>
                  <a:schemeClr val="tx1"/>
                </a:solidFill>
                <a:latin typeface="Arial" panose="020B0604020202020204" pitchFamily="34" charset="0"/>
              </a:defRPr>
            </a:lvl1pPr>
            <a:lvl2pPr eaLnBrk="0" fontAlgn="base" hangingPunct="0">
              <a:spcBef>
                <a:spcPct val="0"/>
              </a:spcBef>
              <a:spcAft>
                <a:spcPct val="0"/>
              </a:spcAft>
              <a:tabLst>
                <a:tab pos="342900" algn="l"/>
              </a:tabLst>
              <a:defRPr>
                <a:solidFill>
                  <a:schemeClr val="tx1"/>
                </a:solidFill>
                <a:latin typeface="Arial" panose="020B0604020202020204" pitchFamily="34" charset="0"/>
              </a:defRPr>
            </a:lvl2pPr>
            <a:lvl3pPr eaLnBrk="0" fontAlgn="base" hangingPunct="0">
              <a:spcBef>
                <a:spcPct val="0"/>
              </a:spcBef>
              <a:spcAft>
                <a:spcPct val="0"/>
              </a:spcAft>
              <a:tabLst>
                <a:tab pos="342900" algn="l"/>
              </a:tabLst>
              <a:defRPr>
                <a:solidFill>
                  <a:schemeClr val="tx1"/>
                </a:solidFill>
                <a:latin typeface="Arial" panose="020B0604020202020204" pitchFamily="34" charset="0"/>
              </a:defRPr>
            </a:lvl3pPr>
            <a:lvl4pPr eaLnBrk="0" fontAlgn="base" hangingPunct="0">
              <a:spcBef>
                <a:spcPct val="0"/>
              </a:spcBef>
              <a:spcAft>
                <a:spcPct val="0"/>
              </a:spcAft>
              <a:tabLst>
                <a:tab pos="342900" algn="l"/>
              </a:tabLst>
              <a:defRPr>
                <a:solidFill>
                  <a:schemeClr val="tx1"/>
                </a:solidFill>
                <a:latin typeface="Arial" panose="020B0604020202020204" pitchFamily="34" charset="0"/>
              </a:defRPr>
            </a:lvl4pPr>
            <a:lvl5pPr eaLnBrk="0" fontAlgn="base" hangingPunct="0">
              <a:spcBef>
                <a:spcPct val="0"/>
              </a:spcBef>
              <a:spcAft>
                <a:spcPct val="0"/>
              </a:spcAft>
              <a:tabLst>
                <a:tab pos="342900" algn="l"/>
              </a:tabLst>
              <a:defRPr>
                <a:solidFill>
                  <a:schemeClr val="tx1"/>
                </a:solidFill>
                <a:latin typeface="Arial" panose="020B0604020202020204" pitchFamily="34" charset="0"/>
              </a:defRPr>
            </a:lvl5pPr>
            <a:lvl6pPr eaLnBrk="0" fontAlgn="base" hangingPunct="0">
              <a:spcBef>
                <a:spcPct val="0"/>
              </a:spcBef>
              <a:spcAft>
                <a:spcPct val="0"/>
              </a:spcAft>
              <a:tabLst>
                <a:tab pos="342900" algn="l"/>
              </a:tabLst>
              <a:defRPr>
                <a:solidFill>
                  <a:schemeClr val="tx1"/>
                </a:solidFill>
                <a:latin typeface="Arial" panose="020B0604020202020204" pitchFamily="34" charset="0"/>
              </a:defRPr>
            </a:lvl6pPr>
            <a:lvl7pPr eaLnBrk="0" fontAlgn="base" hangingPunct="0">
              <a:spcBef>
                <a:spcPct val="0"/>
              </a:spcBef>
              <a:spcAft>
                <a:spcPct val="0"/>
              </a:spcAft>
              <a:tabLst>
                <a:tab pos="342900" algn="l"/>
              </a:tabLst>
              <a:defRPr>
                <a:solidFill>
                  <a:schemeClr val="tx1"/>
                </a:solidFill>
                <a:latin typeface="Arial" panose="020B0604020202020204" pitchFamily="34" charset="0"/>
              </a:defRPr>
            </a:lvl7pPr>
            <a:lvl8pPr eaLnBrk="0" fontAlgn="base" hangingPunct="0">
              <a:spcBef>
                <a:spcPct val="0"/>
              </a:spcBef>
              <a:spcAft>
                <a:spcPct val="0"/>
              </a:spcAft>
              <a:tabLst>
                <a:tab pos="342900" algn="l"/>
              </a:tabLst>
              <a:defRPr>
                <a:solidFill>
                  <a:schemeClr val="tx1"/>
                </a:solidFill>
                <a:latin typeface="Arial" panose="020B0604020202020204" pitchFamily="34" charset="0"/>
              </a:defRPr>
            </a:lvl8pPr>
            <a:lvl9pPr eaLnBrk="0" fontAlgn="base" hangingPunct="0">
              <a:spcBef>
                <a:spcPct val="0"/>
              </a:spcBef>
              <a:spcAft>
                <a:spcPct val="0"/>
              </a:spcAft>
              <a:tabLst>
                <a:tab pos="342900" algn="l"/>
              </a:tabLst>
              <a:defRPr>
                <a:solidFill>
                  <a:schemeClr val="tx1"/>
                </a:solidFill>
                <a:latin typeface="Arial" panose="020B0604020202020204" pitchFamily="34" charset="0"/>
              </a:defRPr>
            </a:lvl9pPr>
          </a:lstStyle>
          <a:p>
            <a:pPr marL="0" marR="0" lvl="0" indent="449263" algn="just" defTabSz="914400" rtl="0" eaLnBrk="0" fontAlgn="base" latinLnBrk="0" hangingPunct="0">
              <a:lnSpc>
                <a:spcPct val="100000"/>
              </a:lnSpc>
              <a:spcBef>
                <a:spcPct val="0"/>
              </a:spcBef>
              <a:spcAft>
                <a:spcPct val="0"/>
              </a:spcAft>
              <a:buClrTx/>
              <a:buSzTx/>
              <a:buFontTx/>
              <a:buNone/>
              <a:tabLst>
                <a:tab pos="342900" algn="l"/>
              </a:tabLst>
            </a:pPr>
            <a:r>
              <a:rPr kumimoji="0" lang="ru-RU" altLang="ru-RU"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4. ПОВЕДЕНИЕ ПОТРЕБИТЕЛЕЙ НА РЫНКЕ</a:t>
            </a:r>
            <a:endParaRPr kumimoji="0" lang="ru-RU" altLang="ru-RU" sz="600" b="0" i="0" u="none" strike="noStrike" cap="none" normalizeH="0" baseline="0" dirty="0" smtClean="0">
              <a:ln>
                <a:noFill/>
              </a:ln>
              <a:solidFill>
                <a:schemeClr val="tx1"/>
              </a:solidFill>
              <a:effectLst/>
              <a:latin typeface="Arial" panose="020B0604020202020204"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342900" algn="l"/>
              </a:tabLst>
            </a:pPr>
            <a:r>
              <a:rPr kumimoji="0" lang="ru-RU" altLang="ru-RU"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4.1 Поведение покупателей на потребительском рынке</a:t>
            </a:r>
            <a:endParaRPr kumimoji="0" lang="ru-RU" altLang="ru-RU" sz="1600" b="1"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342900" algn="l"/>
              </a:tabLst>
            </a:pPr>
            <a:r>
              <a:rPr kumimoji="0" lang="ru-RU" altLang="ru-RU" sz="1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4.2 Поиск информации и принятие решений о покупке товара</a:t>
            </a:r>
            <a:endParaRPr kumimoji="0" lang="ru-RU" altLang="ru-RU" sz="1600" b="1"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342900" algn="l"/>
              </a:tabLst>
            </a:pPr>
            <a:r>
              <a:rPr kumimoji="0" lang="ru-RU" altLang="ru-RU" sz="1400" b="1" i="0" u="none" strike="noStrike" cap="none" normalizeH="0" baseline="0" dirty="0" smtClean="0">
                <a:ln>
                  <a:noFill/>
                </a:ln>
                <a:solidFill>
                  <a:schemeClr val="tx1"/>
                </a:solidFill>
                <a:effectLst/>
                <a:ea typeface="Times New Roman" panose="02020603050405020304" pitchFamily="18" charset="0"/>
              </a:rPr>
              <a:t>4.3 </a:t>
            </a:r>
            <a:r>
              <a:rPr kumimoji="0" lang="ru-RU" altLang="ru-RU"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Поведение покупателей на рынке предприятий</a:t>
            </a:r>
            <a:endParaRPr kumimoji="0" lang="ru-RU" altLang="ru-RU" sz="600" b="0" i="0" u="none" strike="noStrike" cap="none" normalizeH="0" baseline="0" dirty="0" smtClean="0">
              <a:ln>
                <a:noFill/>
              </a:ln>
              <a:solidFill>
                <a:schemeClr val="tx1"/>
              </a:solidFill>
              <a:effectLst/>
              <a:latin typeface="Arial" panose="020B0604020202020204"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342900" algn="l"/>
              </a:tabLst>
            </a:pPr>
            <a:r>
              <a:rPr kumimoji="0" lang="ru-RU" altLang="ru-RU"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Ключевые слова: </a:t>
            </a:r>
            <a:r>
              <a:rPr kumimoji="0" lang="ru-RU" altLang="ru-RU" sz="1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побудительные факторы маркетинга, «черный ящик» сознания покупателя, простая модель покупательского поведения,</a:t>
            </a: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4" name="Прямоугольник 3"/>
          <p:cNvSpPr/>
          <p:nvPr/>
        </p:nvSpPr>
        <p:spPr>
          <a:xfrm>
            <a:off x="228600" y="1522701"/>
            <a:ext cx="8534400" cy="1600438"/>
          </a:xfrm>
          <a:prstGeom prst="rect">
            <a:avLst/>
          </a:prstGeom>
        </p:spPr>
        <p:txBody>
          <a:bodyPr wrap="square">
            <a:spAutoFit/>
          </a:bodyPr>
          <a:lstStyle/>
          <a:p>
            <a:pPr marL="449580" algn="just">
              <a:spcAft>
                <a:spcPts val="0"/>
              </a:spcAft>
            </a:pPr>
            <a:r>
              <a:rPr lang="ru-RU" sz="1400" b="1" dirty="0">
                <a:latin typeface="Times New Roman" panose="02020603050405020304" pitchFamily="18" charset="0"/>
                <a:ea typeface="Times New Roman" panose="02020603050405020304" pitchFamily="18" charset="0"/>
              </a:rPr>
              <a:t>4.1 Поведение покупателей на потребительском рынке</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ru-RU" sz="1400" dirty="0">
                <a:latin typeface="Times New Roman" panose="02020603050405020304" pitchFamily="18" charset="0"/>
                <a:ea typeface="Times New Roman" panose="02020603050405020304" pitchFamily="18" charset="0"/>
              </a:rPr>
              <a:t> </a:t>
            </a:r>
            <a:endParaRPr lang="ru-RU" sz="1200" dirty="0">
              <a:latin typeface="Times New Roman" panose="02020603050405020304" pitchFamily="18" charset="0"/>
              <a:ea typeface="Times New Roman" panose="02020603050405020304" pitchFamily="18" charset="0"/>
            </a:endParaRPr>
          </a:p>
          <a:p>
            <a:pPr indent="450215" algn="just">
              <a:spcAft>
                <a:spcPts val="0"/>
              </a:spcAft>
            </a:pPr>
            <a:r>
              <a:rPr lang="ru-RU" sz="1400" dirty="0">
                <a:latin typeface="Times New Roman" panose="02020603050405020304" pitchFamily="18" charset="0"/>
                <a:ea typeface="Times New Roman" panose="02020603050405020304" pitchFamily="18" charset="0"/>
              </a:rPr>
              <a:t>На исследование деловой активности рынка в настоящее время предприятия тратят все больше средств. Пытаясь выяснить, кто, как, когда, где и почему покупает тот или иной товар. Разобравшись в реакции покупателей на различные характеристики товара, цены, рекламу и другие факторы и используя в практике своей работы эти значения, предприятие будет иметь преимущество перед конкурентами.</a:t>
            </a:r>
            <a:endParaRPr lang="ru-RU" sz="1200" dirty="0">
              <a:latin typeface="Times New Roman" panose="02020603050405020304" pitchFamily="18" charset="0"/>
              <a:ea typeface="Times New Roman" panose="02020603050405020304" pitchFamily="18" charset="0"/>
            </a:endParaRPr>
          </a:p>
          <a:p>
            <a:pPr indent="450215" algn="ctr">
              <a:spcAft>
                <a:spcPts val="0"/>
              </a:spcAft>
            </a:pPr>
            <a:r>
              <a:rPr lang="ru-RU" sz="1400" dirty="0">
                <a:latin typeface="Times New Roman" panose="02020603050405020304" pitchFamily="18" charset="0"/>
                <a:ea typeface="Times New Roman" panose="02020603050405020304" pitchFamily="18" charset="0"/>
              </a:rPr>
              <a:t>Простая  модель покупательского поведения представлена на рисунке 10.</a:t>
            </a:r>
            <a:endParaRPr lang="ru-RU" sz="1200" dirty="0">
              <a:effectLst/>
              <a:latin typeface="Times New Roman" panose="02020603050405020304" pitchFamily="18" charset="0"/>
              <a:ea typeface="Times New Roman" panose="02020603050405020304" pitchFamily="18" charset="0"/>
            </a:endParaRPr>
          </a:p>
        </p:txBody>
      </p:sp>
      <p:pic>
        <p:nvPicPr>
          <p:cNvPr id="5" name="Рисунок 4"/>
          <p:cNvPicPr>
            <a:picLocks noChangeAspect="1"/>
          </p:cNvPicPr>
          <p:nvPr/>
        </p:nvPicPr>
        <p:blipFill>
          <a:blip r:embed="rId5"/>
          <a:stretch>
            <a:fillRect/>
          </a:stretch>
        </p:blipFill>
        <p:spPr>
          <a:xfrm>
            <a:off x="685800" y="3123139"/>
            <a:ext cx="4495238" cy="1066667"/>
          </a:xfrm>
          <a:prstGeom prst="rect">
            <a:avLst/>
          </a:prstGeom>
        </p:spPr>
      </p:pic>
      <p:sp>
        <p:nvSpPr>
          <p:cNvPr id="6" name="Прямоугольник 5"/>
          <p:cNvSpPr/>
          <p:nvPr/>
        </p:nvSpPr>
        <p:spPr>
          <a:xfrm>
            <a:off x="609600" y="4113090"/>
            <a:ext cx="8153400" cy="1600438"/>
          </a:xfrm>
          <a:prstGeom prst="rect">
            <a:avLst/>
          </a:prstGeom>
        </p:spPr>
        <p:txBody>
          <a:bodyPr wrap="square">
            <a:spAutoFit/>
          </a:bodyPr>
          <a:lstStyle/>
          <a:p>
            <a:pPr indent="457200" algn="ctr"/>
            <a:r>
              <a:rPr lang="ru-RU" sz="1400" dirty="0">
                <a:latin typeface="Times New Roman" panose="02020603050405020304" pitchFamily="18" charset="0"/>
                <a:ea typeface="Times New Roman" panose="02020603050405020304" pitchFamily="18" charset="0"/>
              </a:rPr>
              <a:t>Рисунок 10– Простая модель покупательского поведения</a:t>
            </a:r>
            <a:endParaRPr lang="ru-RU" sz="1200" dirty="0">
              <a:latin typeface="Times New Roman" panose="02020603050405020304" pitchFamily="18" charset="0"/>
              <a:ea typeface="Times New Roman" panose="02020603050405020304" pitchFamily="18" charset="0"/>
            </a:endParaRPr>
          </a:p>
          <a:p>
            <a:pPr indent="457200" algn="just">
              <a:spcAft>
                <a:spcPts val="0"/>
              </a:spcAft>
            </a:pPr>
            <a:r>
              <a:rPr lang="ru-RU" sz="1400" dirty="0">
                <a:latin typeface="Times New Roman" panose="02020603050405020304" pitchFamily="18" charset="0"/>
                <a:ea typeface="Times New Roman" panose="02020603050405020304" pitchFamily="18" charset="0"/>
              </a:rPr>
              <a:t>Побудительные факторы маркетинга и прочие раздражители проникают в сознание покупателя и вызывают ответную реакцию с его стороны. Побудительные факторы маркетинга включают </a:t>
            </a:r>
            <a:r>
              <a:rPr lang="ru-RU" sz="1400" b="1" dirty="0">
                <a:latin typeface="Times New Roman" panose="02020603050405020304" pitchFamily="18" charset="0"/>
                <a:ea typeface="Times New Roman" panose="02020603050405020304" pitchFamily="18" charset="0"/>
              </a:rPr>
              <a:t>товар, методы продвижения и распределения, цену,</a:t>
            </a:r>
            <a:r>
              <a:rPr lang="ru-RU" sz="1400" dirty="0">
                <a:latin typeface="Times New Roman" panose="02020603050405020304" pitchFamily="18" charset="0"/>
                <a:ea typeface="Times New Roman" panose="02020603050405020304" pitchFamily="18" charset="0"/>
              </a:rPr>
              <a:t> т.е. представляют собой управляемые или контролируемые факторы внутренней среды маркетинга. Прочие раздражители: </a:t>
            </a:r>
            <a:r>
              <a:rPr lang="ru-RU" sz="1400" b="1" dirty="0">
                <a:latin typeface="Times New Roman" panose="02020603050405020304" pitchFamily="18" charset="0"/>
                <a:ea typeface="Times New Roman" panose="02020603050405020304" pitchFamily="18" charset="0"/>
              </a:rPr>
              <a:t>экономические, политические, культурные, научно-технические</a:t>
            </a:r>
            <a:r>
              <a:rPr lang="ru-RU" sz="1400" dirty="0">
                <a:latin typeface="Times New Roman" panose="02020603050405020304" pitchFamily="18" charset="0"/>
                <a:ea typeface="Times New Roman" panose="02020603050405020304" pitchFamily="18" charset="0"/>
              </a:rPr>
              <a:t> и другие представляют собой неуправляемые или неконтролируемые факторы внешней среды.</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92605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3000" y="228600"/>
            <a:ext cx="7696200" cy="2462213"/>
          </a:xfrm>
          <a:prstGeom prst="rect">
            <a:avLst/>
          </a:prstGeom>
        </p:spPr>
        <p:txBody>
          <a:bodyPr wrap="square">
            <a:spAutoFit/>
          </a:bodyPr>
          <a:lstStyle/>
          <a:p>
            <a:pPr indent="457200" algn="just">
              <a:spcAft>
                <a:spcPts val="0"/>
              </a:spcAft>
            </a:pPr>
            <a:r>
              <a:rPr lang="ru-RU" sz="1400" dirty="0">
                <a:latin typeface="Times New Roman" panose="02020603050405020304" pitchFamily="18" charset="0"/>
                <a:ea typeface="Times New Roman" panose="02020603050405020304" pitchFamily="18" charset="0"/>
              </a:rPr>
              <a:t>Сознание человека ассоциируется с «черным ящиком», поэтому основным методом изучения поведения покупателя является построение работы с моделью, где на выходе располагаются «раздражители», а на выходе изучаются ответные действия. </a:t>
            </a:r>
            <a:endParaRPr lang="ru-RU" sz="1200" dirty="0">
              <a:latin typeface="Times New Roman" panose="02020603050405020304" pitchFamily="18" charset="0"/>
              <a:ea typeface="Times New Roman" panose="02020603050405020304" pitchFamily="18" charset="0"/>
            </a:endParaRPr>
          </a:p>
          <a:p>
            <a:pPr indent="457200" algn="just">
              <a:spcAft>
                <a:spcPts val="0"/>
              </a:spcAft>
            </a:pPr>
            <a:r>
              <a:rPr lang="ru-RU" sz="1400" dirty="0">
                <a:latin typeface="Times New Roman" panose="02020603050405020304" pitchFamily="18" charset="0"/>
                <a:ea typeface="Times New Roman" panose="02020603050405020304" pitchFamily="18" charset="0"/>
              </a:rPr>
              <a:t>Типовыми ответными реакциями покупателя являются:</a:t>
            </a:r>
            <a:endParaRPr lang="ru-RU" sz="12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arenR"/>
            </a:pPr>
            <a:r>
              <a:rPr lang="ru-RU" sz="1400" dirty="0">
                <a:latin typeface="Times New Roman" panose="02020603050405020304" pitchFamily="18" charset="0"/>
                <a:ea typeface="Times New Roman" panose="02020603050405020304" pitchFamily="18" charset="0"/>
              </a:rPr>
              <a:t>относительно покупки (купить или отложить покупку товара;  что, когда и где купить, какую форму оплаты использовать и т.д.);</a:t>
            </a:r>
            <a:endParaRPr lang="ru-RU" sz="12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arenR"/>
            </a:pPr>
            <a:r>
              <a:rPr lang="ru-RU" sz="1400" dirty="0">
                <a:latin typeface="Times New Roman" panose="02020603050405020304" pitchFamily="18" charset="0"/>
                <a:ea typeface="Times New Roman" panose="02020603050405020304" pitchFamily="18" charset="0"/>
              </a:rPr>
              <a:t>относительно потребления (сразу начать пользоваться новым товаром или немного подождать, с какой интенсивностью пользоваться новым товаром и т.д.);</a:t>
            </a:r>
            <a:endParaRPr lang="ru-RU" sz="12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arenR"/>
            </a:pPr>
            <a:r>
              <a:rPr lang="ru-RU" sz="1400" dirty="0">
                <a:latin typeface="Times New Roman" panose="02020603050405020304" pitchFamily="18" charset="0"/>
                <a:ea typeface="Times New Roman" panose="02020603050405020304" pitchFamily="18" charset="0"/>
              </a:rPr>
              <a:t>относительно освобождения от товара (перепродать, выбросить, утилизировать и т.д.).</a:t>
            </a:r>
            <a:endParaRPr lang="ru-RU" sz="1200" dirty="0">
              <a:latin typeface="Times New Roman" panose="02020603050405020304" pitchFamily="18" charset="0"/>
              <a:ea typeface="Times New Roman" panose="02020603050405020304" pitchFamily="18" charset="0"/>
            </a:endParaRPr>
          </a:p>
          <a:p>
            <a:r>
              <a:rPr lang="ru-RU" sz="1400" dirty="0">
                <a:latin typeface="Times New Roman" panose="02020603050405020304" pitchFamily="18" charset="0"/>
                <a:ea typeface="Times New Roman" panose="02020603050405020304" pitchFamily="18" charset="0"/>
              </a:rPr>
              <a:t>На поведение покупателей оказывают влияние факторы культурного, социального, личного и психологического порядка (рисунок 11).</a:t>
            </a:r>
            <a:endParaRPr lang="ru-RU" dirty="0"/>
          </a:p>
        </p:txBody>
      </p:sp>
      <p:pic>
        <p:nvPicPr>
          <p:cNvPr id="3" name="Рисунок 2"/>
          <p:cNvPicPr>
            <a:picLocks noChangeAspect="1"/>
          </p:cNvPicPr>
          <p:nvPr/>
        </p:nvPicPr>
        <p:blipFill>
          <a:blip r:embed="rId2"/>
          <a:stretch>
            <a:fillRect/>
          </a:stretch>
        </p:blipFill>
        <p:spPr>
          <a:xfrm>
            <a:off x="838200" y="2743200"/>
            <a:ext cx="4648200" cy="2002250"/>
          </a:xfrm>
          <a:prstGeom prst="rect">
            <a:avLst/>
          </a:prstGeom>
        </p:spPr>
      </p:pic>
      <p:sp>
        <p:nvSpPr>
          <p:cNvPr id="4" name="Прямоугольник 3"/>
          <p:cNvSpPr/>
          <p:nvPr/>
        </p:nvSpPr>
        <p:spPr>
          <a:xfrm>
            <a:off x="685800" y="4794906"/>
            <a:ext cx="4572000" cy="523220"/>
          </a:xfrm>
          <a:prstGeom prst="rect">
            <a:avLst/>
          </a:prstGeom>
        </p:spPr>
        <p:txBody>
          <a:bodyPr>
            <a:spAutoFit/>
          </a:bodyPr>
          <a:lstStyle/>
          <a:p>
            <a:pPr algn="ctr"/>
            <a:r>
              <a:rPr lang="ru-RU" sz="1400" dirty="0">
                <a:latin typeface="Times New Roman" panose="02020603050405020304" pitchFamily="18" charset="0"/>
                <a:ea typeface="Times New Roman" panose="02020603050405020304" pitchFamily="18" charset="0"/>
              </a:rPr>
              <a:t>Рисунок 11 – Факторы, влияющие на покупательское поведение</a:t>
            </a:r>
            <a:endParaRPr lang="ru-RU" sz="12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5410200" y="2438400"/>
            <a:ext cx="3733800" cy="4401205"/>
          </a:xfrm>
          <a:prstGeom prst="rect">
            <a:avLst/>
          </a:prstGeom>
        </p:spPr>
        <p:txBody>
          <a:bodyPr wrap="square">
            <a:spAutoFit/>
          </a:bodyPr>
          <a:lstStyle/>
          <a:p>
            <a:pPr indent="457200" algn="just">
              <a:spcAft>
                <a:spcPts val="0"/>
              </a:spcAft>
            </a:pPr>
            <a:r>
              <a:rPr lang="ru-RU" sz="1400" dirty="0">
                <a:latin typeface="Times New Roman" panose="02020603050405020304" pitchFamily="18" charset="0"/>
                <a:ea typeface="Times New Roman" panose="02020603050405020304" pitchFamily="18" charset="0"/>
              </a:rPr>
              <a:t>Самое сильное влияние на потребности и поведение покупателя оказывают культурные факторы: </a:t>
            </a:r>
            <a:r>
              <a:rPr lang="ru-RU" sz="1400" b="1" dirty="0">
                <a:latin typeface="Times New Roman" panose="02020603050405020304" pitchFamily="18" charset="0"/>
                <a:ea typeface="Times New Roman" panose="02020603050405020304" pitchFamily="18" charset="0"/>
              </a:rPr>
              <a:t>культура, субкультура, социальный класс/положение. </a:t>
            </a:r>
            <a:endParaRPr lang="ru-RU" sz="1200" dirty="0">
              <a:latin typeface="Times New Roman" panose="02020603050405020304" pitchFamily="18" charset="0"/>
              <a:ea typeface="Times New Roman" panose="02020603050405020304" pitchFamily="18" charset="0"/>
            </a:endParaRPr>
          </a:p>
          <a:p>
            <a:pPr indent="457200" algn="just">
              <a:spcAft>
                <a:spcPts val="0"/>
              </a:spcAft>
            </a:pPr>
            <a:r>
              <a:rPr lang="ru-RU" sz="1400" dirty="0">
                <a:latin typeface="Times New Roman" panose="02020603050405020304" pitchFamily="18" charset="0"/>
                <a:ea typeface="Times New Roman" panose="02020603050405020304" pitchFamily="18" charset="0"/>
              </a:rPr>
              <a:t>Культура – совокупность основных ценностей, понятий, желаний, воспринятых членом общества от семьи и других общественных институтов. Маркетинг должен отслеживать изменения в культурной жизни общества, чтобы предложить новые товары для удовлетворения изменившихся потребностей. </a:t>
            </a:r>
            <a:endParaRPr lang="ru-RU" sz="1200" dirty="0">
              <a:latin typeface="Times New Roman" panose="02020603050405020304" pitchFamily="18" charset="0"/>
              <a:ea typeface="Times New Roman" panose="02020603050405020304" pitchFamily="18" charset="0"/>
            </a:endParaRPr>
          </a:p>
          <a:p>
            <a:pPr indent="457200" algn="just">
              <a:spcAft>
                <a:spcPts val="0"/>
              </a:spcAft>
            </a:pPr>
            <a:r>
              <a:rPr lang="ru-RU" sz="1400" dirty="0">
                <a:latin typeface="Times New Roman" panose="02020603050405020304" pitchFamily="18" charset="0"/>
                <a:ea typeface="Times New Roman" panose="02020603050405020304" pitchFamily="18" charset="0"/>
              </a:rPr>
              <a:t>Субкультура  – составная часть культуры, характерна для группы людей с общей системой ценностей, формируется на национальной, региональной, расовой или региональной основе. Для каждой </a:t>
            </a:r>
            <a:r>
              <a:rPr lang="ru-RU" sz="1400" dirty="0" err="1">
                <a:latin typeface="Times New Roman" panose="02020603050405020304" pitchFamily="18" charset="0"/>
                <a:ea typeface="Times New Roman" panose="02020603050405020304" pitchFamily="18" charset="0"/>
              </a:rPr>
              <a:t>субкультурной</a:t>
            </a:r>
            <a:r>
              <a:rPr lang="ru-RU" sz="1400" dirty="0">
                <a:latin typeface="Times New Roman" panose="02020603050405020304" pitchFamily="18" charset="0"/>
                <a:ea typeface="Times New Roman" panose="02020603050405020304" pitchFamily="18" charset="0"/>
              </a:rPr>
              <a:t> группы потребителей маркетинг разрабатывает и предлагает товары и услуги. </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515358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0600" y="0"/>
            <a:ext cx="7620000" cy="1384995"/>
          </a:xfrm>
          <a:prstGeom prst="rect">
            <a:avLst/>
          </a:prstGeom>
        </p:spPr>
        <p:txBody>
          <a:bodyPr wrap="square">
            <a:spAutoFit/>
          </a:bodyPr>
          <a:lstStyle/>
          <a:p>
            <a:pPr indent="457200" algn="just">
              <a:spcAft>
                <a:spcPts val="0"/>
              </a:spcAft>
            </a:pPr>
            <a:r>
              <a:rPr lang="ru-RU" sz="1400" dirty="0">
                <a:latin typeface="Times New Roman" panose="02020603050405020304" pitchFamily="18" charset="0"/>
                <a:ea typeface="Times New Roman" panose="02020603050405020304" pitchFamily="18" charset="0"/>
              </a:rPr>
              <a:t>Социальные классы – построенные в строгой иерархии, относительно однородные, стабильные общественные группы, объединенные едиными ценностями, интересами и поведением. Отличительные признаки социального класса: склонность его представителей к более или менее одинаковому поведению; наличие определенного социального статуса (социальное положение человека в обществе); образование, род деятельности, уровень доходов; возможность перехода из класса в класс.</a:t>
            </a:r>
            <a:endParaRPr lang="ru-RU" sz="12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990600" y="1447800"/>
            <a:ext cx="7620000" cy="954107"/>
          </a:xfrm>
          <a:prstGeom prst="rect">
            <a:avLst/>
          </a:prstGeom>
        </p:spPr>
        <p:txBody>
          <a:bodyPr wrap="square">
            <a:spAutoFit/>
          </a:bodyPr>
          <a:lstStyle/>
          <a:p>
            <a:pPr indent="457200" algn="just">
              <a:spcAft>
                <a:spcPts val="0"/>
              </a:spcAft>
            </a:pPr>
            <a:r>
              <a:rPr lang="ru-RU" sz="1400" dirty="0">
                <a:latin typeface="Times New Roman" panose="02020603050405020304" pitchFamily="18" charset="0"/>
                <a:ea typeface="Times New Roman" panose="02020603050405020304" pitchFamily="18" charset="0"/>
              </a:rPr>
              <a:t>К социальным факторам поведения индивидуальных покупателей относят </a:t>
            </a:r>
            <a:r>
              <a:rPr lang="ru-RU" sz="1400" b="1" dirty="0" err="1">
                <a:latin typeface="Times New Roman" panose="02020603050405020304" pitchFamily="18" charset="0"/>
                <a:ea typeface="Times New Roman" panose="02020603050405020304" pitchFamily="18" charset="0"/>
              </a:rPr>
              <a:t>референтные</a:t>
            </a:r>
            <a:r>
              <a:rPr lang="ru-RU" sz="1400" b="1" dirty="0">
                <a:latin typeface="Times New Roman" panose="02020603050405020304" pitchFamily="18" charset="0"/>
                <a:ea typeface="Times New Roman" panose="02020603050405020304" pitchFamily="18" charset="0"/>
              </a:rPr>
              <a:t> группы, семья, роли и статусы. </a:t>
            </a:r>
            <a:endParaRPr lang="ru-RU" sz="1200" dirty="0">
              <a:latin typeface="Times New Roman" panose="02020603050405020304" pitchFamily="18" charset="0"/>
              <a:ea typeface="Times New Roman" panose="02020603050405020304" pitchFamily="18" charset="0"/>
            </a:endParaRPr>
          </a:p>
          <a:p>
            <a:r>
              <a:rPr lang="ru-RU" sz="1400" dirty="0" err="1">
                <a:latin typeface="Times New Roman" panose="02020603050405020304" pitchFamily="18" charset="0"/>
                <a:ea typeface="Times New Roman" panose="02020603050405020304" pitchFamily="18" charset="0"/>
              </a:rPr>
              <a:t>Референтные</a:t>
            </a:r>
            <a:r>
              <a:rPr lang="ru-RU" sz="1400" dirty="0">
                <a:latin typeface="Times New Roman" panose="02020603050405020304" pitchFamily="18" charset="0"/>
                <a:ea typeface="Times New Roman" panose="02020603050405020304" pitchFamily="18" charset="0"/>
              </a:rPr>
              <a:t> группы – группы, которые оказывают прямое или косвенное влияние на отношение человека к чему-либо и его поведение, в </a:t>
            </a:r>
            <a:r>
              <a:rPr lang="ru-RU" sz="1400" dirty="0" err="1">
                <a:latin typeface="Times New Roman" panose="02020603050405020304" pitchFamily="18" charset="0"/>
                <a:ea typeface="Times New Roman" panose="02020603050405020304" pitchFamily="18" charset="0"/>
              </a:rPr>
              <a:t>т.ч</a:t>
            </a:r>
            <a:r>
              <a:rPr lang="ru-RU" sz="1400" dirty="0">
                <a:latin typeface="Times New Roman" panose="02020603050405020304" pitchFamily="18" charset="0"/>
                <a:ea typeface="Times New Roman" panose="02020603050405020304" pitchFamily="18" charset="0"/>
              </a:rPr>
              <a:t>. при совершении покупок. </a:t>
            </a:r>
            <a:endParaRPr lang="ru-RU" dirty="0"/>
          </a:p>
        </p:txBody>
      </p:sp>
      <p:sp>
        <p:nvSpPr>
          <p:cNvPr id="4" name="Прямоугольник 3"/>
          <p:cNvSpPr/>
          <p:nvPr/>
        </p:nvSpPr>
        <p:spPr>
          <a:xfrm>
            <a:off x="838200" y="2385343"/>
            <a:ext cx="8153400" cy="1881858"/>
          </a:xfrm>
          <a:prstGeom prst="rect">
            <a:avLst/>
          </a:prstGeom>
        </p:spPr>
        <p:txBody>
          <a:bodyPr wrap="square">
            <a:spAutoFit/>
          </a:bodyPr>
          <a:lstStyle/>
          <a:p>
            <a:pPr indent="457200" algn="just">
              <a:spcAft>
                <a:spcPts val="0"/>
              </a:spcAft>
            </a:pPr>
            <a:r>
              <a:rPr lang="ru-RU" sz="1400" dirty="0">
                <a:latin typeface="Times New Roman" panose="02020603050405020304" pitchFamily="18" charset="0"/>
                <a:ea typeface="Times New Roman" panose="02020603050405020304" pitchFamily="18" charset="0"/>
              </a:rPr>
              <a:t>Семья – самая влиятельная </a:t>
            </a:r>
            <a:r>
              <a:rPr lang="ru-RU" sz="1400" dirty="0" err="1">
                <a:latin typeface="Times New Roman" panose="02020603050405020304" pitchFamily="18" charset="0"/>
                <a:ea typeface="Times New Roman" panose="02020603050405020304" pitchFamily="18" charset="0"/>
              </a:rPr>
              <a:t>референтная</a:t>
            </a:r>
            <a:r>
              <a:rPr lang="ru-RU" sz="1400" dirty="0">
                <a:latin typeface="Times New Roman" panose="02020603050405020304" pitchFamily="18" charset="0"/>
                <a:ea typeface="Times New Roman" panose="02020603050405020304" pitchFamily="18" charset="0"/>
              </a:rPr>
              <a:t> группа, важнейшее социальное объединение потребителей. Маркетинг интересует распределение ролей в семье: кто из членов семьи оказывает решающее влияние при выборе товаров и услуг. В зависимости от типа товара влияние мужа и жены в процессе совершения покупки различно: </a:t>
            </a:r>
            <a:endParaRPr lang="ru-RU" sz="1200" dirty="0">
              <a:latin typeface="Times New Roman" panose="02020603050405020304" pitchFamily="18" charset="0"/>
              <a:ea typeface="Times New Roman" panose="02020603050405020304" pitchFamily="18" charset="0"/>
            </a:endParaRPr>
          </a:p>
          <a:p>
            <a:pPr indent="457200" algn="just">
              <a:spcAft>
                <a:spcPts val="0"/>
              </a:spcAft>
            </a:pPr>
            <a:r>
              <a:rPr lang="ru-RU" sz="1400" dirty="0">
                <a:latin typeface="Times New Roman" panose="02020603050405020304" pitchFamily="18" charset="0"/>
                <a:ea typeface="Times New Roman" panose="02020603050405020304" pitchFamily="18" charset="0"/>
              </a:rPr>
              <a:t>– превалирует мнение мужа при страховании жизни, выборе автомобиля, видео-, аудиотехники; </a:t>
            </a:r>
            <a:endParaRPr lang="ru-RU" sz="1200" dirty="0">
              <a:latin typeface="Times New Roman" panose="02020603050405020304" pitchFamily="18" charset="0"/>
              <a:ea typeface="Times New Roman" panose="02020603050405020304" pitchFamily="18" charset="0"/>
            </a:endParaRPr>
          </a:p>
          <a:p>
            <a:pPr indent="457200" algn="just">
              <a:spcAft>
                <a:spcPts val="0"/>
              </a:spcAft>
            </a:pPr>
            <a:r>
              <a:rPr lang="ru-RU" sz="1400" dirty="0">
                <a:latin typeface="Times New Roman" panose="02020603050405020304" pitchFamily="18" charset="0"/>
                <a:ea typeface="Times New Roman" panose="02020603050405020304" pitchFamily="18" charset="0"/>
              </a:rPr>
              <a:t>– превалирует мнение жены при покупке продуктов питания, одежды, хозяйственных мелочей, мебели, кухонных принадлежностей; </a:t>
            </a:r>
            <a:endParaRPr lang="ru-RU" sz="1200" dirty="0">
              <a:latin typeface="Times New Roman" panose="02020603050405020304" pitchFamily="18" charset="0"/>
              <a:ea typeface="Times New Roman" panose="02020603050405020304" pitchFamily="18" charset="0"/>
            </a:endParaRPr>
          </a:p>
          <a:p>
            <a:pPr indent="457200" algn="just">
              <a:spcAft>
                <a:spcPts val="0"/>
              </a:spcAft>
            </a:pPr>
            <a:r>
              <a:rPr lang="ru-RU" sz="1400" dirty="0">
                <a:latin typeface="Times New Roman" panose="02020603050405020304" pitchFamily="18" charset="0"/>
                <a:ea typeface="Times New Roman" panose="02020603050405020304" pitchFamily="18" charset="0"/>
              </a:rPr>
              <a:t>–решение о проведении отпуска, покупки жилья, развлечении вне дома принимается совместно. </a:t>
            </a:r>
            <a:endParaRPr lang="ru-RU" sz="12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274983" y="4191000"/>
            <a:ext cx="8693426" cy="2677656"/>
          </a:xfrm>
          <a:prstGeom prst="rect">
            <a:avLst/>
          </a:prstGeom>
        </p:spPr>
        <p:txBody>
          <a:bodyPr wrap="square">
            <a:spAutoFit/>
          </a:bodyPr>
          <a:lstStyle/>
          <a:p>
            <a:pPr indent="457200" algn="just">
              <a:spcAft>
                <a:spcPts val="0"/>
              </a:spcAft>
            </a:pPr>
            <a:r>
              <a:rPr lang="ru-RU" sz="1400" dirty="0">
                <a:latin typeface="Times New Roman"/>
                <a:ea typeface="Times New Roman"/>
              </a:rPr>
              <a:t> Маркетинг предлагает потребителю товары и услуги в соответствии с его возрастом, с этапом жизненного цикла семьи. Жизненный цикл семьи обычно делят на 9 этапов, характеризующихся определенным финансовым положением и типичными покупками: </a:t>
            </a:r>
          </a:p>
          <a:p>
            <a:pPr indent="450215" algn="just">
              <a:spcAft>
                <a:spcPts val="0"/>
              </a:spcAft>
            </a:pPr>
            <a:r>
              <a:rPr lang="ru-RU" sz="1400" dirty="0">
                <a:latin typeface="Times New Roman"/>
                <a:ea typeface="Times New Roman"/>
              </a:rPr>
              <a:t>1) Холостая жизнь – молодые одинокие люди, живущие отдельно от родителей.</a:t>
            </a:r>
          </a:p>
          <a:p>
            <a:pPr indent="450215" algn="just">
              <a:spcAft>
                <a:spcPts val="0"/>
              </a:spcAft>
            </a:pPr>
            <a:r>
              <a:rPr lang="ru-RU" sz="1400" dirty="0">
                <a:latin typeface="Times New Roman"/>
                <a:ea typeface="Times New Roman"/>
              </a:rPr>
              <a:t>2) Новобрачные – молодые, детей нет. </a:t>
            </a:r>
          </a:p>
          <a:p>
            <a:pPr indent="450215" algn="just">
              <a:spcAft>
                <a:spcPts val="0"/>
              </a:spcAft>
            </a:pPr>
            <a:r>
              <a:rPr lang="ru-RU" sz="1400" dirty="0">
                <a:latin typeface="Times New Roman"/>
                <a:ea typeface="Times New Roman"/>
              </a:rPr>
              <a:t>3) Семья с детьми, младшему ребенку меньше 6-и лет. </a:t>
            </a:r>
          </a:p>
          <a:p>
            <a:pPr indent="450215" algn="just">
              <a:spcAft>
                <a:spcPts val="0"/>
              </a:spcAft>
            </a:pPr>
            <a:r>
              <a:rPr lang="ru-RU" sz="1400" dirty="0">
                <a:latin typeface="Times New Roman"/>
                <a:ea typeface="Times New Roman"/>
              </a:rPr>
              <a:t>4) Семья с детьми, младшему ребенку 6 и более лет.</a:t>
            </a:r>
          </a:p>
          <a:p>
            <a:pPr indent="450215" algn="just">
              <a:spcAft>
                <a:spcPts val="0"/>
              </a:spcAft>
            </a:pPr>
            <a:r>
              <a:rPr lang="ru-RU" sz="1400" dirty="0">
                <a:latin typeface="Times New Roman"/>
                <a:ea typeface="Times New Roman"/>
              </a:rPr>
              <a:t>5) Пожилые супруги, живущие с детьми. </a:t>
            </a:r>
          </a:p>
          <a:p>
            <a:pPr indent="450215" algn="just">
              <a:spcAft>
                <a:spcPts val="0"/>
              </a:spcAft>
            </a:pPr>
            <a:r>
              <a:rPr lang="ru-RU" sz="1400" dirty="0">
                <a:latin typeface="Times New Roman"/>
                <a:ea typeface="Times New Roman"/>
              </a:rPr>
              <a:t>6) Пожилые супруги, дети живут отдельно, глава семьи работает. </a:t>
            </a:r>
          </a:p>
          <a:p>
            <a:pPr indent="450215" algn="just">
              <a:spcAft>
                <a:spcPts val="0"/>
              </a:spcAft>
            </a:pPr>
            <a:r>
              <a:rPr lang="ru-RU" sz="1400" dirty="0">
                <a:latin typeface="Times New Roman"/>
                <a:ea typeface="Times New Roman"/>
              </a:rPr>
              <a:t>7) Пожилые супруги, дети живут отдельно, глава семьи на пенсии. </a:t>
            </a:r>
          </a:p>
          <a:p>
            <a:pPr indent="450215" algn="just">
              <a:spcAft>
                <a:spcPts val="0"/>
              </a:spcAft>
            </a:pPr>
            <a:r>
              <a:rPr lang="ru-RU" sz="1400" dirty="0">
                <a:latin typeface="Times New Roman"/>
                <a:ea typeface="Times New Roman"/>
              </a:rPr>
              <a:t>8) Вдовец (вдова) работает. </a:t>
            </a:r>
          </a:p>
          <a:p>
            <a:pPr indent="450215" algn="just">
              <a:spcAft>
                <a:spcPts val="0"/>
              </a:spcAft>
            </a:pPr>
            <a:r>
              <a:rPr lang="ru-RU" sz="1400" dirty="0">
                <a:latin typeface="Times New Roman"/>
                <a:ea typeface="Times New Roman"/>
              </a:rPr>
              <a:t>9) Вдовец (вдова) на пенсии. </a:t>
            </a:r>
          </a:p>
        </p:txBody>
      </p:sp>
    </p:spTree>
    <p:extLst>
      <p:ext uri="{BB962C8B-B14F-4D97-AF65-F5344CB8AC3E}">
        <p14:creationId xmlns:p14="http://schemas.microsoft.com/office/powerpoint/2010/main" val="3667512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4191" y="297451"/>
            <a:ext cx="8534400" cy="2585323"/>
          </a:xfrm>
          <a:prstGeom prst="rect">
            <a:avLst/>
          </a:prstGeom>
        </p:spPr>
        <p:txBody>
          <a:bodyPr wrap="square">
            <a:spAutoFit/>
          </a:bodyPr>
          <a:lstStyle/>
          <a:p>
            <a:pPr algn="just">
              <a:spcAft>
                <a:spcPts val="0"/>
              </a:spcAft>
            </a:pPr>
            <a:r>
              <a:rPr lang="ru-RU" dirty="0">
                <a:latin typeface="Times New Roman"/>
                <a:ea typeface="Times New Roman"/>
              </a:rPr>
              <a:t>Маркетинг также занимается изучением психологических факторов поведения покупателя</a:t>
            </a:r>
            <a:r>
              <a:rPr lang="ru-RU" b="1" dirty="0">
                <a:latin typeface="Times New Roman"/>
                <a:ea typeface="Times New Roman"/>
              </a:rPr>
              <a:t>: мотивации, восприятия, усвоения, убеждения и отношения. </a:t>
            </a:r>
            <a:endParaRPr lang="ru-RU" dirty="0">
              <a:latin typeface="Times New Roman"/>
              <a:ea typeface="Times New Roman"/>
            </a:endParaRPr>
          </a:p>
          <a:p>
            <a:pPr lvl="0"/>
            <a:r>
              <a:rPr lang="ru-RU" dirty="0">
                <a:latin typeface="Times New Roman"/>
                <a:ea typeface="Times New Roman"/>
              </a:rPr>
              <a:t>Мотивация – побуждения, вызывающие активность человека и определяющие ее направленность на покупку товара. Потребность становится мотивом только тогда, когда она становится настоятельной, достигает определенной интенсивности, а ее удовлетворение снижает психологическое напряжение. . Мотивы можно разделить на две обобщенные группы – рациональные и эмоциональные (таблица 14</a:t>
            </a:r>
            <a:r>
              <a:rPr lang="ru-RU" dirty="0" smtClean="0">
                <a:latin typeface="Times New Roman"/>
                <a:ea typeface="Times New Roman"/>
              </a:rPr>
              <a:t>).</a:t>
            </a:r>
            <a:r>
              <a:rPr lang="ru-RU" altLang="ru-RU" dirty="0">
                <a:latin typeface="Arial" pitchFamily="34" charset="0"/>
                <a:ea typeface="Times New Roman" pitchFamily="18" charset="0"/>
                <a:cs typeface="Arial" pitchFamily="34" charset="0"/>
              </a:rPr>
              <a:t> Таблица 14 – Классификация мотивов</a:t>
            </a:r>
          </a:p>
          <a:p>
            <a:endParaRPr lang="ru-RU" dirty="0">
              <a:latin typeface="Times New Roman"/>
              <a:ea typeface="Times New Roman"/>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261721042"/>
              </p:ext>
            </p:extLst>
          </p:nvPr>
        </p:nvGraphicFramePr>
        <p:xfrm>
          <a:off x="685799" y="3054992"/>
          <a:ext cx="8252792" cy="1920240"/>
        </p:xfrm>
        <a:graphic>
          <a:graphicData uri="http://schemas.openxmlformats.org/drawingml/2006/table">
            <a:tbl>
              <a:tblPr firstRow="1" firstCol="1" bandRow="1"/>
              <a:tblGrid>
                <a:gridCol w="4126396"/>
                <a:gridCol w="4126396"/>
              </a:tblGrid>
              <a:tr h="209344">
                <a:tc>
                  <a:txBody>
                    <a:bodyPr/>
                    <a:lstStyle/>
                    <a:p>
                      <a:pPr algn="ctr">
                        <a:spcAft>
                          <a:spcPts val="0"/>
                        </a:spcAft>
                      </a:pPr>
                      <a:r>
                        <a:rPr lang="ru-RU" sz="1400" dirty="0">
                          <a:effectLst/>
                          <a:latin typeface="Calibri"/>
                          <a:ea typeface="Times New Roman"/>
                        </a:rPr>
                        <a:t>Определение</a:t>
                      </a:r>
                      <a:endParaRPr lang="ru-RU" sz="1000" dirty="0">
                        <a:effectLst/>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effectLst/>
                          <a:latin typeface="Calibri"/>
                          <a:ea typeface="Times New Roman"/>
                        </a:rPr>
                        <a:t>Содержание</a:t>
                      </a:r>
                      <a:endParaRPr lang="ru-RU" sz="1000">
                        <a:effectLst/>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7375">
                <a:tc>
                  <a:txBody>
                    <a:bodyPr/>
                    <a:lstStyle/>
                    <a:p>
                      <a:pPr algn="just">
                        <a:spcAft>
                          <a:spcPts val="0"/>
                        </a:spcAft>
                      </a:pPr>
                      <a:r>
                        <a:rPr lang="ru-RU" sz="1400">
                          <a:effectLst/>
                          <a:latin typeface="Calibri"/>
                          <a:ea typeface="Times New Roman"/>
                        </a:rPr>
                        <a:t>Рациональные мотивы</a:t>
                      </a:r>
                      <a:endParaRPr lang="ru-RU" sz="1000">
                        <a:effectLst/>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Calibri"/>
                          <a:ea typeface="Times New Roman"/>
                        </a:rPr>
                        <a:t>- прибыль или экономия </a:t>
                      </a:r>
                      <a:endParaRPr lang="ru-RU" sz="1000" dirty="0">
                        <a:effectLst/>
                        <a:latin typeface="Calibri"/>
                        <a:ea typeface="Times New Roman"/>
                      </a:endParaRPr>
                    </a:p>
                    <a:p>
                      <a:pPr algn="just">
                        <a:spcAft>
                          <a:spcPts val="0"/>
                        </a:spcAft>
                      </a:pPr>
                      <a:r>
                        <a:rPr lang="ru-RU" sz="1400" dirty="0">
                          <a:effectLst/>
                          <a:latin typeface="Calibri"/>
                          <a:ea typeface="Times New Roman"/>
                        </a:rPr>
                        <a:t>- снижение риска</a:t>
                      </a:r>
                      <a:endParaRPr lang="ru-RU" sz="1000" dirty="0">
                        <a:effectLst/>
                        <a:latin typeface="Calibri"/>
                        <a:ea typeface="Times New Roman"/>
                      </a:endParaRPr>
                    </a:p>
                    <a:p>
                      <a:pPr algn="just">
                        <a:spcAft>
                          <a:spcPts val="0"/>
                        </a:spcAft>
                      </a:pPr>
                      <a:r>
                        <a:rPr lang="ru-RU" sz="1400" dirty="0">
                          <a:effectLst/>
                          <a:latin typeface="Calibri"/>
                          <a:ea typeface="Times New Roman"/>
                        </a:rPr>
                        <a:t>- удобство</a:t>
                      </a:r>
                      <a:endParaRPr lang="ru-RU" sz="1000" dirty="0">
                        <a:effectLst/>
                        <a:latin typeface="Calibri"/>
                        <a:ea typeface="Times New Roman"/>
                      </a:endParaRPr>
                    </a:p>
                    <a:p>
                      <a:pPr algn="just">
                        <a:spcAft>
                          <a:spcPts val="0"/>
                        </a:spcAft>
                      </a:pPr>
                      <a:r>
                        <a:rPr lang="ru-RU" sz="1400" dirty="0">
                          <a:effectLst/>
                          <a:latin typeface="Calibri"/>
                          <a:ea typeface="Times New Roman"/>
                        </a:rPr>
                        <a:t> - качество</a:t>
                      </a:r>
                      <a:endParaRPr lang="ru-RU" sz="1000" dirty="0">
                        <a:effectLst/>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7375">
                <a:tc>
                  <a:txBody>
                    <a:bodyPr/>
                    <a:lstStyle/>
                    <a:p>
                      <a:pPr algn="just">
                        <a:spcAft>
                          <a:spcPts val="0"/>
                        </a:spcAft>
                      </a:pPr>
                      <a:r>
                        <a:rPr lang="ru-RU" sz="1400" dirty="0">
                          <a:effectLst/>
                          <a:latin typeface="Calibri"/>
                          <a:ea typeface="Times New Roman"/>
                        </a:rPr>
                        <a:t>Эмоциональные мотивы</a:t>
                      </a:r>
                      <a:endParaRPr lang="ru-RU" sz="1000" dirty="0">
                        <a:effectLst/>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Calibri"/>
                          <a:ea typeface="Times New Roman"/>
                        </a:rPr>
                        <a:t>- прибыль или экономия </a:t>
                      </a:r>
                      <a:endParaRPr lang="ru-RU" sz="1000" dirty="0">
                        <a:effectLst/>
                        <a:latin typeface="Calibri"/>
                        <a:ea typeface="Times New Roman"/>
                      </a:endParaRPr>
                    </a:p>
                    <a:p>
                      <a:pPr algn="just">
                        <a:spcAft>
                          <a:spcPts val="0"/>
                        </a:spcAft>
                      </a:pPr>
                      <a:r>
                        <a:rPr lang="ru-RU" sz="1400" dirty="0">
                          <a:effectLst/>
                          <a:latin typeface="Calibri"/>
                          <a:ea typeface="Times New Roman"/>
                        </a:rPr>
                        <a:t>- снижение риска </a:t>
                      </a:r>
                      <a:endParaRPr lang="ru-RU" sz="1000" dirty="0">
                        <a:effectLst/>
                        <a:latin typeface="Calibri"/>
                        <a:ea typeface="Times New Roman"/>
                      </a:endParaRPr>
                    </a:p>
                    <a:p>
                      <a:pPr algn="just">
                        <a:spcAft>
                          <a:spcPts val="0"/>
                        </a:spcAft>
                      </a:pPr>
                      <a:r>
                        <a:rPr lang="ru-RU" sz="1400" dirty="0">
                          <a:effectLst/>
                          <a:latin typeface="Calibri"/>
                          <a:ea typeface="Times New Roman"/>
                        </a:rPr>
                        <a:t>- удобство </a:t>
                      </a:r>
                      <a:endParaRPr lang="ru-RU" sz="1000" dirty="0">
                        <a:effectLst/>
                        <a:latin typeface="Calibri"/>
                        <a:ea typeface="Times New Roman"/>
                      </a:endParaRPr>
                    </a:p>
                    <a:p>
                      <a:pPr algn="just">
                        <a:spcAft>
                          <a:spcPts val="0"/>
                        </a:spcAft>
                      </a:pPr>
                      <a:r>
                        <a:rPr lang="ru-RU" sz="1400" dirty="0">
                          <a:effectLst/>
                          <a:latin typeface="Calibri"/>
                          <a:ea typeface="Times New Roman"/>
                        </a:rPr>
                        <a:t>- качество</a:t>
                      </a:r>
                      <a:endParaRPr lang="ru-RU" sz="1000" dirty="0">
                        <a:effectLst/>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2514600" y="2453652"/>
            <a:ext cx="655955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457200" algn="l" defTabSz="914400" rtl="0" eaLnBrk="1" fontAlgn="base" latinLnBrk="0" hangingPunct="1">
              <a:lnSpc>
                <a:spcPct val="100000"/>
              </a:lnSpc>
              <a:spcBef>
                <a:spcPct val="0"/>
              </a:spcBef>
              <a:spcAft>
                <a:spcPct val="0"/>
              </a:spcAft>
              <a:buClrTx/>
              <a:buSzTx/>
              <a:buFontTx/>
              <a:buNone/>
              <a:tabLst/>
            </a:pPr>
            <a:endParaRPr lang="en-US" altLang="ru-RU" sz="1400" dirty="0">
              <a:ea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01728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16565" y="11669"/>
            <a:ext cx="7162800" cy="738664"/>
          </a:xfrm>
          <a:prstGeom prst="rect">
            <a:avLst/>
          </a:prstGeom>
        </p:spPr>
        <p:txBody>
          <a:bodyPr wrap="square">
            <a:spAutoFit/>
          </a:bodyPr>
          <a:lstStyle/>
          <a:p>
            <a:pPr indent="457200" algn="just">
              <a:spcAft>
                <a:spcPts val="0"/>
              </a:spcAft>
            </a:pPr>
            <a:r>
              <a:rPr lang="ru-RU" sz="1400" dirty="0">
                <a:latin typeface="Times New Roman"/>
                <a:ea typeface="Times New Roman"/>
              </a:rPr>
              <a:t>В зависимости от того, какие мотивы являются приоритетными, различают несколько теорий мотивации поведения покупателей (таблица 15</a:t>
            </a:r>
            <a:r>
              <a:rPr lang="ru-RU" sz="1400" dirty="0" smtClean="0">
                <a:latin typeface="Times New Roman"/>
                <a:ea typeface="Times New Roman"/>
              </a:rPr>
              <a:t>).Таблица </a:t>
            </a:r>
            <a:r>
              <a:rPr lang="ru-RU" sz="1400" dirty="0">
                <a:latin typeface="Times New Roman"/>
                <a:ea typeface="Times New Roman"/>
              </a:rPr>
              <a:t>15 – Основные теории мотивации потребительского поведения</a:t>
            </a:r>
            <a:endParaRPr lang="ru-RU" sz="1400" dirty="0">
              <a:effectLst/>
              <a:latin typeface="Times New Roman"/>
              <a:ea typeface="Times New Roman"/>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51143780"/>
              </p:ext>
            </p:extLst>
          </p:nvPr>
        </p:nvGraphicFramePr>
        <p:xfrm>
          <a:off x="381000" y="822960"/>
          <a:ext cx="8534400" cy="5942676"/>
        </p:xfrm>
        <a:graphic>
          <a:graphicData uri="http://schemas.openxmlformats.org/drawingml/2006/table">
            <a:tbl>
              <a:tblPr firstRow="1" firstCol="1" bandRow="1"/>
              <a:tblGrid>
                <a:gridCol w="2671872"/>
                <a:gridCol w="5862528"/>
              </a:tblGrid>
              <a:tr h="173644">
                <a:tc>
                  <a:txBody>
                    <a:bodyPr/>
                    <a:lstStyle/>
                    <a:p>
                      <a:pPr algn="ctr">
                        <a:spcAft>
                          <a:spcPts val="0"/>
                        </a:spcAft>
                      </a:pPr>
                      <a:r>
                        <a:rPr lang="ru-RU" sz="1200" dirty="0">
                          <a:effectLst/>
                          <a:latin typeface="Calibri"/>
                          <a:ea typeface="Times New Roman"/>
                        </a:rPr>
                        <a:t>Теория</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200" dirty="0">
                          <a:effectLst/>
                          <a:latin typeface="Calibri"/>
                          <a:ea typeface="Times New Roman"/>
                        </a:rPr>
                        <a:t>Основные характеристики</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6436">
                <a:tc>
                  <a:txBody>
                    <a:bodyPr/>
                    <a:lstStyle/>
                    <a:p>
                      <a:pPr algn="just">
                        <a:spcAft>
                          <a:spcPts val="0"/>
                        </a:spcAft>
                      </a:pPr>
                      <a:r>
                        <a:rPr lang="ru-RU" sz="1200">
                          <a:effectLst/>
                          <a:latin typeface="Calibri"/>
                          <a:ea typeface="Times New Roman"/>
                        </a:rPr>
                        <a:t>Теория  З. Фрейда</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a:effectLst/>
                          <a:latin typeface="Calibri"/>
                          <a:ea typeface="Times New Roman"/>
                        </a:rPr>
                        <a:t>Основана на постулате: люди по большей части не осознают психических сил, которые руководят поведением индивида, а значит, они не в состоянии до конца понять мотивы своих действий. С прикладной точки зрения данная теория мотивации имеет ограниченную ценность, так как ее применение связано с существенными финансовыми и временными затратами.  Для выяснения глубинных ассоциаций, вызванных товаром, исследователи проводят глубинные интервью, используя различные техники: словесные ассоциации, незаконченные предложения, объяснения рисунков и ролевые игры.  Кроме того, она нередко ведет к противоречивым выводам, т.к. один товар привлекает покупателей по разным причинам.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1011">
                <a:tc>
                  <a:txBody>
                    <a:bodyPr/>
                    <a:lstStyle/>
                    <a:p>
                      <a:pPr algn="just">
                        <a:spcAft>
                          <a:spcPts val="0"/>
                        </a:spcAft>
                      </a:pPr>
                      <a:r>
                        <a:rPr lang="ru-RU" sz="1200">
                          <a:effectLst/>
                          <a:latin typeface="Calibri"/>
                          <a:ea typeface="Times New Roman"/>
                        </a:rPr>
                        <a:t>Теория Ф.Герцберг</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a:effectLst/>
                          <a:latin typeface="Calibri"/>
                          <a:ea typeface="Times New Roman"/>
                        </a:rPr>
                        <a:t>Основана на сочетании двух полярных факторов мотивации, один из которых вызывает недовольство человека, а другой – удовлетворение.  Согласно данной теории, для того, чтобы покупка состоялась, недостаточно отсутствия факторов недовольства – требуется активное присутствие факторов удовлетворения. </a:t>
                      </a:r>
                    </a:p>
                    <a:p>
                      <a:pPr algn="just">
                        <a:spcAft>
                          <a:spcPts val="0"/>
                        </a:spcAft>
                      </a:pPr>
                      <a:r>
                        <a:rPr lang="ru-RU" sz="1200">
                          <a:effectLst/>
                          <a:latin typeface="Calibri"/>
                          <a:ea typeface="Times New Roman"/>
                        </a:rPr>
                        <a:t>Прикладная ценность данной мотивационной теории в возможности сравнивать конкурирующие товары по целому набору мотивирующих факторов в целях определения конкурентоспособности товаров (на этом, в частности, строятся мультиатрибутивные модели товаров). </a:t>
                      </a:r>
                    </a:p>
                    <a:p>
                      <a:pPr algn="just">
                        <a:spcAft>
                          <a:spcPts val="0"/>
                        </a:spcAft>
                      </a:pPr>
                      <a:r>
                        <a:rPr lang="ru-RU" sz="1200">
                          <a:effectLst/>
                          <a:latin typeface="Calibri"/>
                          <a:ea typeface="Times New Roman"/>
                        </a:rPr>
                        <a:t> На практике теория двух факторов применяется двояким образом.  </a:t>
                      </a:r>
                    </a:p>
                    <a:p>
                      <a:pPr algn="just">
                        <a:spcAft>
                          <a:spcPts val="0"/>
                        </a:spcAft>
                      </a:pPr>
                      <a:r>
                        <a:rPr lang="ru-RU" sz="1200">
                          <a:effectLst/>
                          <a:latin typeface="Calibri"/>
                          <a:ea typeface="Times New Roman"/>
                        </a:rPr>
                        <a:t>1) продавец должен избегать появления факторов недовольства. Такие вещи не только не способствуют росту продаж, но и могут сорвать покупку.  </a:t>
                      </a:r>
                    </a:p>
                    <a:p>
                      <a:pPr algn="just">
                        <a:spcAft>
                          <a:spcPts val="0"/>
                        </a:spcAft>
                      </a:pPr>
                      <a:r>
                        <a:rPr lang="ru-RU" sz="1200">
                          <a:effectLst/>
                          <a:latin typeface="Calibri"/>
                          <a:ea typeface="Times New Roman"/>
                        </a:rPr>
                        <a:t>2) производитель должен определить основные факторы удовлетворения или мотивацию покупки товара и проследить, чтобы их наличие у товара не осталось незамеченным покупателем.</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9149">
                <a:tc>
                  <a:txBody>
                    <a:bodyPr/>
                    <a:lstStyle/>
                    <a:p>
                      <a:pPr algn="just">
                        <a:spcAft>
                          <a:spcPts val="0"/>
                        </a:spcAft>
                      </a:pPr>
                      <a:r>
                        <a:rPr lang="ru-RU" sz="1200">
                          <a:effectLst/>
                          <a:latin typeface="Calibri"/>
                          <a:ea typeface="Times New Roman"/>
                        </a:rPr>
                        <a:t>Теория  А. Маслоу</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dirty="0">
                          <a:effectLst/>
                          <a:latin typeface="Calibri"/>
                          <a:ea typeface="Times New Roman"/>
                        </a:rPr>
                        <a:t>Основана на предположении об иерархичности системы человеческих потребностей в соответствии со степенью значимости ее элементов: индивид в первую очередь старается удовлетворить самые важные потребности, когда ему это удается, удовлетворенная потребность перестает быть мотивирующей, и человек стремится к насыщению следующей по значимости. </a:t>
                      </a:r>
                    </a:p>
                    <a:p>
                      <a:pPr algn="just">
                        <a:spcAft>
                          <a:spcPts val="0"/>
                        </a:spcAft>
                      </a:pPr>
                      <a:r>
                        <a:rPr lang="ru-RU" sz="1200" dirty="0">
                          <a:effectLst/>
                          <a:latin typeface="Calibri"/>
                          <a:ea typeface="Times New Roman"/>
                        </a:rPr>
                        <a:t>Полезность этой теории для маркетинга заключается в возможности определить готовность потребителей платить деньги за удовлетворение тех или иных потребностей.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05993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6504"/>
            <a:ext cx="4970463"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0" y="2740746"/>
            <a:ext cx="9220200" cy="2308324"/>
          </a:xfrm>
          <a:prstGeom prst="rect">
            <a:avLst/>
          </a:prstGeom>
        </p:spPr>
        <p:txBody>
          <a:bodyPr wrap="square">
            <a:spAutoFit/>
          </a:bodyPr>
          <a:lstStyle/>
          <a:p>
            <a:pPr algn="ctr"/>
            <a:r>
              <a:rPr lang="ru-RU" dirty="0">
                <a:latin typeface="Times New Roman"/>
                <a:ea typeface="Times New Roman"/>
              </a:rPr>
              <a:t>Рисунок 12– Иерархия потребностей по </a:t>
            </a:r>
            <a:r>
              <a:rPr lang="ru-RU" dirty="0" err="1">
                <a:latin typeface="Times New Roman"/>
                <a:ea typeface="Times New Roman"/>
              </a:rPr>
              <a:t>Маслоу</a:t>
            </a:r>
            <a:endParaRPr lang="ru-RU" sz="1600" dirty="0">
              <a:latin typeface="Times New Roman"/>
              <a:ea typeface="Times New Roman"/>
            </a:endParaRPr>
          </a:p>
          <a:p>
            <a:pPr indent="449580" algn="just">
              <a:spcAft>
                <a:spcPts val="0"/>
              </a:spcAft>
            </a:pPr>
            <a:r>
              <a:rPr lang="ru-RU" dirty="0" err="1">
                <a:latin typeface="Times New Roman"/>
                <a:ea typeface="Times New Roman"/>
              </a:rPr>
              <a:t>А.Маслоу</a:t>
            </a:r>
            <a:r>
              <a:rPr lang="ru-RU" dirty="0">
                <a:latin typeface="Times New Roman"/>
                <a:ea typeface="Times New Roman"/>
              </a:rPr>
              <a:t>  разработал иерархию потребностей,  в которой человеческие потребности располагаются в порядке значимости от наиболее до наименее настоятельных. Как только человеку удается удовлетворить какую-то важную потребность, она на время перестает быть движущим мотивом и появляется побуждение к удовлетворению следующей по важности потребности </a:t>
            </a:r>
            <a:endParaRPr lang="ru-RU" sz="1600" dirty="0">
              <a:latin typeface="Times New Roman"/>
              <a:ea typeface="Times New Roman"/>
            </a:endParaRPr>
          </a:p>
          <a:p>
            <a:pPr indent="457200" algn="just">
              <a:spcAft>
                <a:spcPts val="0"/>
              </a:spcAft>
            </a:pPr>
            <a:r>
              <a:rPr lang="ru-RU" dirty="0">
                <a:latin typeface="Times New Roman"/>
                <a:ea typeface="Times New Roman"/>
              </a:rPr>
              <a:t>Перечисленные на схеме (рисунок 4.3) факторы дают представление о том, как эффективнее привлечь и обслужить покупателя.</a:t>
            </a:r>
            <a:endParaRPr lang="ru-RU" sz="1600" dirty="0">
              <a:effectLst/>
              <a:latin typeface="Times New Roman"/>
              <a:ea typeface="Times New Roman"/>
            </a:endParaRPr>
          </a:p>
        </p:txBody>
      </p:sp>
    </p:spTree>
    <p:extLst>
      <p:ext uri="{BB962C8B-B14F-4D97-AF65-F5344CB8AC3E}">
        <p14:creationId xmlns:p14="http://schemas.microsoft.com/office/powerpoint/2010/main" val="1591965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8261" y="0"/>
            <a:ext cx="8001000" cy="3362459"/>
          </a:xfrm>
          <a:prstGeom prst="rect">
            <a:avLst/>
          </a:prstGeom>
        </p:spPr>
        <p:txBody>
          <a:bodyPr wrap="square">
            <a:spAutoFit/>
          </a:bodyPr>
          <a:lstStyle/>
          <a:p>
            <a:pPr indent="449580">
              <a:spcBef>
                <a:spcPts val="1200"/>
              </a:spcBef>
              <a:spcAft>
                <a:spcPts val="300"/>
              </a:spcAft>
            </a:pPr>
            <a:r>
              <a:rPr lang="x-none" sz="1400" b="1" kern="1600">
                <a:latin typeface="Times New Roman"/>
                <a:ea typeface="Times New Roman"/>
              </a:rPr>
              <a:t>4.2 Поиск информации и принятие решений о покупке</a:t>
            </a:r>
            <a:r>
              <a:rPr lang="ru-RU" sz="1400" b="1" kern="1600" dirty="0">
                <a:latin typeface="Times New Roman"/>
                <a:ea typeface="Times New Roman"/>
              </a:rPr>
              <a:t> товара</a:t>
            </a:r>
            <a:endParaRPr lang="ru-RU" sz="1400" b="1" kern="1600" dirty="0">
              <a:latin typeface="Cambria"/>
              <a:ea typeface="Times New Roman"/>
            </a:endParaRPr>
          </a:p>
          <a:p>
            <a:pPr>
              <a:spcAft>
                <a:spcPts val="0"/>
              </a:spcAft>
            </a:pPr>
            <a:r>
              <a:rPr lang="ru-RU" sz="1400" dirty="0">
                <a:latin typeface="Times New Roman"/>
                <a:ea typeface="Times New Roman"/>
              </a:rPr>
              <a:t> </a:t>
            </a:r>
          </a:p>
          <a:p>
            <a:pPr indent="449580" algn="just">
              <a:spcAft>
                <a:spcPts val="0"/>
              </a:spcAft>
            </a:pPr>
            <a:r>
              <a:rPr lang="ru-RU" sz="1400" dirty="0">
                <a:latin typeface="Times New Roman"/>
                <a:ea typeface="Times New Roman"/>
              </a:rPr>
              <a:t>Процесс принятия решения о покупке различается в зависимости от типа потребителя. Люди существенно отличаются друг от друга своей готовностью к опробованию товаров рыночной новизны. </a:t>
            </a:r>
          </a:p>
          <a:p>
            <a:pPr indent="449580" algn="just">
              <a:spcAft>
                <a:spcPts val="0"/>
              </a:spcAft>
            </a:pPr>
            <a:r>
              <a:rPr lang="ru-RU" sz="1400" dirty="0">
                <a:latin typeface="Times New Roman"/>
                <a:ea typeface="Times New Roman"/>
              </a:rPr>
              <a:t>Под </a:t>
            </a:r>
            <a:r>
              <a:rPr lang="ru-RU" sz="1400" b="1" dirty="0">
                <a:latin typeface="Times New Roman"/>
                <a:ea typeface="Times New Roman"/>
              </a:rPr>
              <a:t>товаром рыночной новизны</a:t>
            </a:r>
            <a:r>
              <a:rPr lang="ru-RU" sz="1400" dirty="0">
                <a:latin typeface="Times New Roman"/>
                <a:ea typeface="Times New Roman"/>
              </a:rPr>
              <a:t> понимается товар, услуга или идея, которые воспринимаются как нечто новое покупателями и потребителями. Согласно исследованиям, проведенным Ф. </a:t>
            </a:r>
            <a:r>
              <a:rPr lang="ru-RU" sz="1400" dirty="0" err="1">
                <a:latin typeface="Times New Roman"/>
                <a:ea typeface="Times New Roman"/>
              </a:rPr>
              <a:t>Котлером</a:t>
            </a:r>
            <a:r>
              <a:rPr lang="ru-RU" sz="1400" dirty="0">
                <a:latin typeface="Times New Roman"/>
                <a:ea typeface="Times New Roman"/>
              </a:rPr>
              <a:t>, всех потребителей по степени восприятия товара рыночной новизны можно разделить на пять категорий.</a:t>
            </a:r>
          </a:p>
          <a:p>
            <a:pPr indent="449580" algn="just">
              <a:spcAft>
                <a:spcPts val="0"/>
              </a:spcAft>
            </a:pPr>
            <a:r>
              <a:rPr lang="ru-RU" sz="1400" b="1" dirty="0">
                <a:latin typeface="Times New Roman"/>
                <a:ea typeface="Times New Roman"/>
              </a:rPr>
              <a:t>«</a:t>
            </a:r>
            <a:r>
              <a:rPr lang="ru-RU" sz="1400" b="1" dirty="0" err="1">
                <a:latin typeface="Times New Roman"/>
                <a:ea typeface="Times New Roman"/>
              </a:rPr>
              <a:t>Инноваторы</a:t>
            </a:r>
            <a:r>
              <a:rPr lang="ru-RU" sz="1400" b="1" dirty="0">
                <a:latin typeface="Times New Roman"/>
                <a:ea typeface="Times New Roman"/>
              </a:rPr>
              <a:t>»</a:t>
            </a:r>
            <a:r>
              <a:rPr lang="ru-RU" sz="1400" dirty="0">
                <a:latin typeface="Times New Roman"/>
                <a:ea typeface="Times New Roman"/>
              </a:rPr>
              <a:t> («потребители-пионеры») склонны рисковать, имеют уровень образования выше среднего, общаются с другими новаторами, очень часто являются компетентными по определенной группе товаров, к которой принадлежит новшество. При этом различают следующие их группы:</a:t>
            </a:r>
          </a:p>
          <a:p>
            <a:pPr indent="449580" algn="just">
              <a:spcAft>
                <a:spcPts val="0"/>
              </a:spcAft>
            </a:pPr>
            <a:r>
              <a:rPr lang="ru-RU" sz="1400" dirty="0">
                <a:latin typeface="Times New Roman"/>
                <a:ea typeface="Times New Roman"/>
              </a:rPr>
              <a:t>– полиморфные – </a:t>
            </a:r>
            <a:r>
              <a:rPr lang="ru-RU" sz="1400" dirty="0" err="1">
                <a:latin typeface="Times New Roman"/>
                <a:ea typeface="Times New Roman"/>
              </a:rPr>
              <a:t>инноваторы</a:t>
            </a:r>
            <a:r>
              <a:rPr lang="ru-RU" sz="1400" dirty="0">
                <a:latin typeface="Times New Roman"/>
                <a:ea typeface="Times New Roman"/>
              </a:rPr>
              <a:t> по многим товарам;</a:t>
            </a:r>
          </a:p>
          <a:p>
            <a:pPr indent="449580" algn="just">
              <a:spcAft>
                <a:spcPts val="0"/>
              </a:spcAft>
            </a:pPr>
            <a:r>
              <a:rPr lang="ru-RU" sz="1400" dirty="0">
                <a:latin typeface="Times New Roman"/>
                <a:ea typeface="Times New Roman"/>
              </a:rPr>
              <a:t>–мономорфные – </a:t>
            </a:r>
            <a:r>
              <a:rPr lang="ru-RU" sz="1400" dirty="0" err="1">
                <a:latin typeface="Times New Roman"/>
                <a:ea typeface="Times New Roman"/>
              </a:rPr>
              <a:t>инноваторы</a:t>
            </a:r>
            <a:r>
              <a:rPr lang="ru-RU" sz="1400" dirty="0">
                <a:latin typeface="Times New Roman"/>
                <a:ea typeface="Times New Roman"/>
              </a:rPr>
              <a:t> по одному товару.</a:t>
            </a:r>
            <a:endParaRPr lang="ru-RU" sz="1400" dirty="0">
              <a:effectLst/>
              <a:latin typeface="Times New Roman"/>
              <a:ea typeface="Times New Roman"/>
            </a:endParaRPr>
          </a:p>
        </p:txBody>
      </p:sp>
      <p:sp>
        <p:nvSpPr>
          <p:cNvPr id="3" name="Прямоугольник 2"/>
          <p:cNvSpPr/>
          <p:nvPr/>
        </p:nvSpPr>
        <p:spPr>
          <a:xfrm>
            <a:off x="294861" y="3345614"/>
            <a:ext cx="8534400" cy="3323987"/>
          </a:xfrm>
          <a:prstGeom prst="rect">
            <a:avLst/>
          </a:prstGeom>
        </p:spPr>
        <p:txBody>
          <a:bodyPr wrap="square">
            <a:spAutoFit/>
          </a:bodyPr>
          <a:lstStyle/>
          <a:p>
            <a:pPr indent="449580" algn="just">
              <a:spcAft>
                <a:spcPts val="0"/>
              </a:spcAft>
            </a:pPr>
            <a:r>
              <a:rPr lang="ru-RU" sz="1400" dirty="0">
                <a:latin typeface="Times New Roman"/>
                <a:ea typeface="Times New Roman"/>
              </a:rPr>
              <a:t>Так выделяют две основные группы потребителей по степени восприятия </a:t>
            </a:r>
            <a:r>
              <a:rPr lang="ru-RU" sz="1400" dirty="0" err="1">
                <a:latin typeface="Times New Roman"/>
                <a:ea typeface="Times New Roman"/>
              </a:rPr>
              <a:t>инноваторства</a:t>
            </a:r>
            <a:r>
              <a:rPr lang="ru-RU" sz="1400" dirty="0">
                <a:latin typeface="Times New Roman"/>
                <a:ea typeface="Times New Roman"/>
              </a:rPr>
              <a:t>: </a:t>
            </a:r>
            <a:r>
              <a:rPr lang="ru-RU" sz="1400" b="1" dirty="0">
                <a:latin typeface="Times New Roman"/>
                <a:ea typeface="Times New Roman"/>
              </a:rPr>
              <a:t>когнитивные и сенсорные. </a:t>
            </a:r>
            <a:endParaRPr lang="ru-RU" sz="1400" dirty="0">
              <a:latin typeface="Times New Roman"/>
              <a:ea typeface="Times New Roman"/>
            </a:endParaRPr>
          </a:p>
          <a:p>
            <a:pPr indent="449580" algn="just">
              <a:spcAft>
                <a:spcPts val="0"/>
              </a:spcAft>
            </a:pPr>
            <a:r>
              <a:rPr lang="ru-RU" sz="1400" dirty="0">
                <a:latin typeface="Times New Roman"/>
                <a:ea typeface="Times New Roman"/>
              </a:rPr>
              <a:t>Когнитивные (познавательные) – покупатели, предпочитающие поиск новых умственных и психологических ощущений. </a:t>
            </a:r>
          </a:p>
          <a:p>
            <a:pPr indent="449580" algn="just">
              <a:spcAft>
                <a:spcPts val="0"/>
              </a:spcAft>
            </a:pPr>
            <a:r>
              <a:rPr lang="ru-RU" sz="1400" dirty="0">
                <a:latin typeface="Times New Roman"/>
                <a:ea typeface="Times New Roman"/>
              </a:rPr>
              <a:t>Сенсорные – покупатели, предпочитающие поиск новых чувственных ощущений. </a:t>
            </a:r>
          </a:p>
          <a:p>
            <a:pPr indent="449580" algn="just">
              <a:spcAft>
                <a:spcPts val="0"/>
              </a:spcAft>
            </a:pPr>
            <a:r>
              <a:rPr lang="ru-RU" sz="1400" b="1" dirty="0">
                <a:latin typeface="Times New Roman"/>
                <a:ea typeface="Times New Roman"/>
              </a:rPr>
              <a:t>«Первые пользователи» </a:t>
            </a:r>
            <a:r>
              <a:rPr lang="ru-RU" sz="1400" dirty="0">
                <a:latin typeface="Times New Roman"/>
                <a:ea typeface="Times New Roman"/>
              </a:rPr>
              <a:t>способны влиять на мнения других людей и являются образцами для подражания. Обладают хорошими социальными навыками и пользуются авторитетом в общественных кругах.</a:t>
            </a:r>
          </a:p>
          <a:p>
            <a:pPr indent="449580" algn="just">
              <a:spcAft>
                <a:spcPts val="0"/>
              </a:spcAft>
            </a:pPr>
            <a:r>
              <a:rPr lang="ru-RU" sz="1400" b="1" dirty="0">
                <a:latin typeface="Times New Roman"/>
                <a:ea typeface="Times New Roman"/>
              </a:rPr>
              <a:t>«Ранее большинство» </a:t>
            </a:r>
            <a:r>
              <a:rPr lang="ru-RU" sz="1400" dirty="0">
                <a:latin typeface="Times New Roman"/>
                <a:ea typeface="Times New Roman"/>
              </a:rPr>
              <a:t>состоит из людей, всесторонне обдумывающих решения о покупке нового товара, но принимающих новинку раньше, чем основная часть населения.</a:t>
            </a:r>
          </a:p>
          <a:p>
            <a:pPr indent="449580" algn="just">
              <a:spcAft>
                <a:spcPts val="0"/>
              </a:spcAft>
            </a:pPr>
            <a:r>
              <a:rPr lang="ru-RU" sz="1400" b="1" dirty="0">
                <a:latin typeface="Times New Roman"/>
                <a:ea typeface="Times New Roman"/>
              </a:rPr>
              <a:t>«Позднее большинство» </a:t>
            </a:r>
            <a:r>
              <a:rPr lang="ru-RU" sz="1400" dirty="0">
                <a:latin typeface="Times New Roman"/>
                <a:ea typeface="Times New Roman"/>
              </a:rPr>
              <a:t>– люди осторожные в своих оценках, принимающие новшество позднее среднего срока, часто под давлением людей, равных им по статусу.</a:t>
            </a:r>
          </a:p>
          <a:p>
            <a:pPr indent="449580" algn="just">
              <a:spcAft>
                <a:spcPts val="0"/>
              </a:spcAft>
            </a:pPr>
            <a:r>
              <a:rPr lang="ru-RU" sz="1400" b="1" dirty="0">
                <a:latin typeface="Times New Roman"/>
                <a:ea typeface="Times New Roman"/>
              </a:rPr>
              <a:t>«Отстающие» </a:t>
            </a:r>
            <a:r>
              <a:rPr lang="ru-RU" sz="1400" dirty="0">
                <a:latin typeface="Times New Roman"/>
                <a:ea typeface="Times New Roman"/>
              </a:rPr>
              <a:t>–</a:t>
            </a:r>
            <a:r>
              <a:rPr lang="ru-RU" sz="1400" b="1" dirty="0">
                <a:latin typeface="Times New Roman"/>
                <a:ea typeface="Times New Roman"/>
              </a:rPr>
              <a:t> </a:t>
            </a:r>
            <a:r>
              <a:rPr lang="ru-RU" sz="1400" dirty="0">
                <a:latin typeface="Times New Roman"/>
                <a:ea typeface="Times New Roman"/>
              </a:rPr>
              <a:t>люди, начинающие пользоваться новинкой в числе последних. Они неохотно расстаются с прошлым, подозрительно относятся ко всему новому, характеризуются наименьшим </a:t>
            </a:r>
            <a:r>
              <a:rPr lang="ru-RU" sz="1400" dirty="0" err="1">
                <a:latin typeface="Times New Roman"/>
                <a:ea typeface="Times New Roman"/>
              </a:rPr>
              <a:t>инноваторством</a:t>
            </a:r>
            <a:r>
              <a:rPr lang="ru-RU" sz="1400" dirty="0">
                <a:latin typeface="Times New Roman"/>
                <a:ea typeface="Times New Roman"/>
              </a:rPr>
              <a:t>. </a:t>
            </a:r>
            <a:endParaRPr lang="ru-RU" sz="1400" dirty="0">
              <a:effectLst/>
              <a:latin typeface="Times New Roman"/>
              <a:ea typeface="Times New Roman"/>
            </a:endParaRPr>
          </a:p>
        </p:txBody>
      </p:sp>
    </p:spTree>
    <p:extLst>
      <p:ext uri="{BB962C8B-B14F-4D97-AF65-F5344CB8AC3E}">
        <p14:creationId xmlns:p14="http://schemas.microsoft.com/office/powerpoint/2010/main" val="452440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152400" y="228600"/>
            <a:ext cx="8839200" cy="5401479"/>
          </a:xfrm>
          <a:prstGeom prst="rect">
            <a:avLst/>
          </a:prstGeom>
        </p:spPr>
        <p:txBody>
          <a:bodyPr wrap="square">
            <a:spAutoFit/>
          </a:bodyPr>
          <a:lstStyle/>
          <a:p>
            <a:pPr indent="449580" algn="just">
              <a:spcAft>
                <a:spcPts val="0"/>
              </a:spcAft>
            </a:pPr>
            <a:r>
              <a:rPr lang="ru-RU" sz="1500" dirty="0">
                <a:latin typeface="Times New Roman"/>
                <a:ea typeface="Times New Roman"/>
              </a:rPr>
              <a:t> Источники информации: </a:t>
            </a:r>
          </a:p>
          <a:p>
            <a:pPr indent="449580" algn="just">
              <a:spcAft>
                <a:spcPts val="0"/>
              </a:spcAft>
            </a:pPr>
            <a:r>
              <a:rPr lang="ru-RU" sz="1500" dirty="0">
                <a:latin typeface="Times New Roman"/>
                <a:ea typeface="Times New Roman"/>
              </a:rPr>
              <a:t>1) личные источники – семья, друзья, соседи, знакомые, личный опыт. </a:t>
            </a:r>
          </a:p>
          <a:p>
            <a:pPr indent="449580" algn="just">
              <a:spcAft>
                <a:spcPts val="0"/>
              </a:spcAft>
            </a:pPr>
            <a:r>
              <a:rPr lang="ru-RU" sz="1500" dirty="0">
                <a:latin typeface="Times New Roman"/>
                <a:ea typeface="Times New Roman"/>
              </a:rPr>
              <a:t>2) коммерческие – реклама, торговые представители, выставки;</a:t>
            </a:r>
          </a:p>
          <a:p>
            <a:pPr indent="449580" algn="just">
              <a:spcAft>
                <a:spcPts val="0"/>
              </a:spcAft>
            </a:pPr>
            <a:r>
              <a:rPr lang="ru-RU" sz="1500" dirty="0">
                <a:latin typeface="Times New Roman"/>
                <a:ea typeface="Times New Roman"/>
              </a:rPr>
              <a:t>3) общественные источники – СМИ, организации по защите прав потребителей; </a:t>
            </a:r>
          </a:p>
          <a:p>
            <a:pPr indent="449580" algn="just">
              <a:spcAft>
                <a:spcPts val="0"/>
              </a:spcAft>
            </a:pPr>
            <a:r>
              <a:rPr lang="ru-RU" sz="1500" dirty="0">
                <a:latin typeface="Times New Roman"/>
                <a:ea typeface="Times New Roman"/>
              </a:rPr>
              <a:t>Личные источники информации наиболее значимы для потребителя. Информация влияет на «сужение» рамок выбора товара.</a:t>
            </a:r>
          </a:p>
          <a:p>
            <a:pPr indent="457200" algn="just">
              <a:spcAft>
                <a:spcPts val="0"/>
              </a:spcAft>
            </a:pPr>
            <a:r>
              <a:rPr lang="ru-RU" sz="1500" dirty="0">
                <a:latin typeface="Times New Roman"/>
                <a:ea typeface="Times New Roman"/>
              </a:rPr>
              <a:t>3) Оценка вариантов. Потребитель принимает во внимание существование товаров-заменителей. Вместо ксерокса можно приобрести принтер со сканером (что дешевле при наличии компьютера и дает дополнительные возможности). </a:t>
            </a:r>
          </a:p>
          <a:p>
            <a:pPr indent="457200" algn="just">
              <a:spcAft>
                <a:spcPts val="0"/>
              </a:spcAft>
            </a:pPr>
            <a:r>
              <a:rPr lang="ru-RU" sz="1500" dirty="0">
                <a:latin typeface="Times New Roman"/>
                <a:ea typeface="Times New Roman"/>
              </a:rPr>
              <a:t>При оценке вариантов потребитель рассматривает будущий товар с точки зрения: </a:t>
            </a:r>
          </a:p>
          <a:p>
            <a:pPr indent="457200" algn="just">
              <a:spcAft>
                <a:spcPts val="0"/>
              </a:spcAft>
            </a:pPr>
            <a:r>
              <a:rPr lang="ru-RU" sz="1500" dirty="0">
                <a:latin typeface="Times New Roman"/>
                <a:ea typeface="Times New Roman"/>
              </a:rPr>
              <a:t>а) наиболее эффективного удовлетворения потребности; </a:t>
            </a:r>
          </a:p>
          <a:p>
            <a:pPr indent="457200" algn="just">
              <a:spcAft>
                <a:spcPts val="0"/>
              </a:spcAft>
            </a:pPr>
            <a:r>
              <a:rPr lang="ru-RU" sz="1500" dirty="0">
                <a:latin typeface="Times New Roman"/>
                <a:ea typeface="Times New Roman"/>
              </a:rPr>
              <a:t>б) набора определенных, важных для потребителя свойств, связанных с удовлетворением, прежде всего, основной потребности.</a:t>
            </a:r>
          </a:p>
          <a:p>
            <a:pPr indent="457200" algn="just">
              <a:spcAft>
                <a:spcPts val="0"/>
              </a:spcAft>
            </a:pPr>
            <a:r>
              <a:rPr lang="ru-RU" sz="1500" dirty="0">
                <a:latin typeface="Times New Roman"/>
                <a:ea typeface="Times New Roman"/>
              </a:rPr>
              <a:t>4) Принятие решения о покупке – процесс сопоставления различных предложений и выбора конкретного товара/продавца; в случае товара осознанного выбора продавец может влиять на выбор в ходе личных консультаций, а в случае импульсной покупки – используя различные приемы </a:t>
            </a:r>
            <a:r>
              <a:rPr lang="ru-RU" sz="1500" dirty="0" err="1">
                <a:latin typeface="Times New Roman"/>
                <a:ea typeface="Times New Roman"/>
              </a:rPr>
              <a:t>мерчендайзинга</a:t>
            </a:r>
            <a:r>
              <a:rPr lang="ru-RU" sz="1500" dirty="0">
                <a:latin typeface="Times New Roman"/>
                <a:ea typeface="Times New Roman"/>
              </a:rPr>
              <a:t> (справедливо только для розничных продавцов; компании-производители не имеют возможности оказывать непосредственное влияние на покупателя на этом этапе).  </a:t>
            </a:r>
          </a:p>
          <a:p>
            <a:pPr indent="457200" algn="just">
              <a:spcAft>
                <a:spcPts val="0"/>
              </a:spcAft>
            </a:pPr>
            <a:r>
              <a:rPr lang="ru-RU" sz="1500" dirty="0">
                <a:latin typeface="Times New Roman"/>
                <a:ea typeface="Times New Roman"/>
              </a:rPr>
              <a:t>5) Оценка правильности выбора – после приобретения товара потребитель в явном или неявном виде дает оценку своему выбору; продавец или производитель, оказывая послепродажное обслуживание или должным образом удовлетворяя жалобы, может повлиять на эту оценку (общепризнанным является факт, что потребители, жалобы которых удовлетворены, дают продавцам более высокую оценку по сравнению с потребителями, у которых не возникало жалоб).  </a:t>
            </a:r>
            <a:endParaRPr lang="ru-RU" sz="1500" dirty="0">
              <a:effectLst/>
              <a:latin typeface="Times New Roman"/>
              <a:ea typeface="Times New Roman"/>
            </a:endParaRPr>
          </a:p>
        </p:txBody>
      </p:sp>
    </p:spTree>
    <p:extLst>
      <p:ext uri="{BB962C8B-B14F-4D97-AF65-F5344CB8AC3E}">
        <p14:creationId xmlns:p14="http://schemas.microsoft.com/office/powerpoint/2010/main" val="4187664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495" y="16565"/>
            <a:ext cx="8607287" cy="6483906"/>
          </a:xfrm>
          <a:prstGeom prst="rect">
            <a:avLst/>
          </a:prstGeom>
        </p:spPr>
        <p:txBody>
          <a:bodyPr wrap="square">
            <a:spAutoFit/>
          </a:bodyPr>
          <a:lstStyle/>
          <a:p>
            <a:pPr>
              <a:spcAft>
                <a:spcPts val="0"/>
              </a:spcAft>
              <a:tabLst>
                <a:tab pos="342900" algn="l"/>
              </a:tabLst>
            </a:pPr>
            <a:r>
              <a:rPr lang="ru-RU" b="1" dirty="0">
                <a:latin typeface="Times New Roman"/>
                <a:ea typeface="Times New Roman"/>
              </a:rPr>
              <a:t>4.3 Поведение покупателей на рынке предприятий</a:t>
            </a:r>
            <a:endParaRPr lang="ru-RU" sz="1600" dirty="0">
              <a:latin typeface="Times New Roman"/>
              <a:ea typeface="Times New Roman"/>
            </a:endParaRPr>
          </a:p>
          <a:p>
            <a:pPr indent="457200" algn="just">
              <a:spcAft>
                <a:spcPts val="0"/>
              </a:spcAft>
            </a:pPr>
            <a:r>
              <a:rPr lang="ru-RU" dirty="0">
                <a:latin typeface="Times New Roman"/>
                <a:ea typeface="Times New Roman"/>
              </a:rPr>
              <a:t> </a:t>
            </a:r>
            <a:endParaRPr lang="ru-RU" sz="1600" dirty="0">
              <a:latin typeface="Times New Roman"/>
              <a:ea typeface="Times New Roman"/>
            </a:endParaRPr>
          </a:p>
          <a:p>
            <a:pPr indent="449580" algn="just">
              <a:spcAft>
                <a:spcPts val="0"/>
              </a:spcAft>
            </a:pPr>
            <a:r>
              <a:rPr lang="ru-RU" dirty="0">
                <a:latin typeface="Times New Roman"/>
                <a:ea typeface="Times New Roman"/>
              </a:rPr>
              <a:t>Предприятия – это огромный рынок сырья, комплектующих изделий, устройств, вспомогательного оборудования, предметов снабжения и деловых услуг.</a:t>
            </a:r>
            <a:endParaRPr lang="ru-RU" sz="1600" dirty="0">
              <a:latin typeface="Times New Roman"/>
              <a:ea typeface="Times New Roman"/>
            </a:endParaRPr>
          </a:p>
          <a:p>
            <a:pPr indent="450215" algn="just">
              <a:spcAft>
                <a:spcPts val="0"/>
              </a:spcAft>
            </a:pPr>
            <a:r>
              <a:rPr lang="ru-RU" dirty="0">
                <a:latin typeface="Times New Roman"/>
                <a:ea typeface="Times New Roman"/>
              </a:rPr>
              <a:t>Закупки для нужд предприятия – это процесс принятия решения, посредством которого официальная организация констатирует наличие нужды в закупаемых со стороны товарах и услугах, а также выявляет, оценивает и отбирает конкретные марки товаров и конкретных поставщиков, имеющихся на рынке.</a:t>
            </a:r>
            <a:endParaRPr lang="ru-RU" sz="1600" dirty="0">
              <a:latin typeface="Times New Roman"/>
              <a:ea typeface="Times New Roman"/>
            </a:endParaRPr>
          </a:p>
          <a:p>
            <a:pPr indent="450215" algn="just">
              <a:spcAft>
                <a:spcPts val="0"/>
              </a:spcAft>
            </a:pPr>
            <a:r>
              <a:rPr lang="ru-RU" dirty="0">
                <a:latin typeface="Times New Roman"/>
                <a:ea typeface="Times New Roman"/>
              </a:rPr>
              <a:t>Фирмы, продающие другим организациям (производителям, оптовикам, розничным торговцам и госучреждениям), должны приложить максимум усилий, чтобы разобраться в нуждах своих покупателей, их ресурсах, политических установках и процедурах совершения закупок.</a:t>
            </a:r>
            <a:endParaRPr lang="ru-RU" sz="1600" dirty="0">
              <a:latin typeface="Times New Roman"/>
              <a:ea typeface="Times New Roman"/>
            </a:endParaRPr>
          </a:p>
          <a:p>
            <a:pPr indent="450215" algn="just">
              <a:spcAft>
                <a:spcPts val="0"/>
              </a:spcAft>
            </a:pPr>
            <a:r>
              <a:rPr lang="ru-RU" dirty="0">
                <a:latin typeface="Times New Roman"/>
                <a:ea typeface="Times New Roman"/>
              </a:rPr>
              <a:t>Необходимо учитывать также ряд особенностей, не встречающихся в практике потребительского маркетинга, перечисленных ниже: </a:t>
            </a:r>
            <a:endParaRPr lang="ru-RU" sz="1600" dirty="0">
              <a:latin typeface="Times New Roman"/>
              <a:ea typeface="Times New Roman"/>
            </a:endParaRPr>
          </a:p>
          <a:p>
            <a:pPr indent="450215" algn="just">
              <a:spcAft>
                <a:spcPts val="0"/>
              </a:spcAft>
            </a:pPr>
            <a:r>
              <a:rPr lang="ru-RU" dirty="0">
                <a:latin typeface="Times New Roman"/>
                <a:ea typeface="Times New Roman"/>
              </a:rPr>
              <a:t>1) Организации приобретают товары, и услуги с целью извлечения прибыли, сокращения издержек, удовлетворения нужд своей внутренней клиентуры, выполнение каких-либо общественных или правовых обязательств.</a:t>
            </a:r>
            <a:endParaRPr lang="ru-RU" sz="1600" dirty="0">
              <a:latin typeface="Times New Roman"/>
              <a:ea typeface="Times New Roman"/>
            </a:endParaRPr>
          </a:p>
          <a:p>
            <a:pPr indent="450215" algn="just">
              <a:spcAft>
                <a:spcPts val="0"/>
              </a:spcAft>
            </a:pPr>
            <a:r>
              <a:rPr lang="ru-RU" dirty="0">
                <a:latin typeface="Times New Roman"/>
                <a:ea typeface="Times New Roman"/>
              </a:rPr>
              <a:t>2) В процессе принятия решения о закупках для нужд организации формально принимают участие большее число лиц, чем когда речь идет о потребительских покупках. Как правило, участники принятия решения выполняют разные обязанности в рамках организации и подходят к решению о закупке с различными критериями.</a:t>
            </a:r>
            <a:endParaRPr lang="ru-RU" sz="1600" dirty="0">
              <a:latin typeface="Times New Roman"/>
              <a:ea typeface="Times New Roman"/>
            </a:endParaRPr>
          </a:p>
          <a:p>
            <a:r>
              <a:rPr lang="ru-RU" dirty="0">
                <a:latin typeface="Times New Roman"/>
                <a:ea typeface="Times New Roman"/>
              </a:rPr>
              <a:t>3) Агенты по закупкам должны следовать официальным установкам, лимитам и другим требованиям своих организаций</a:t>
            </a:r>
            <a:endParaRPr lang="ru-RU" dirty="0"/>
          </a:p>
        </p:txBody>
      </p:sp>
    </p:spTree>
    <p:extLst>
      <p:ext uri="{BB962C8B-B14F-4D97-AF65-F5344CB8AC3E}">
        <p14:creationId xmlns:p14="http://schemas.microsoft.com/office/powerpoint/2010/main" val="3276913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1600" y="533400"/>
            <a:ext cx="6629400" cy="923330"/>
          </a:xfrm>
          <a:prstGeom prst="rect">
            <a:avLst/>
          </a:prstGeom>
        </p:spPr>
        <p:txBody>
          <a:bodyPr wrap="square">
            <a:spAutoFit/>
          </a:bodyPr>
          <a:lstStyle/>
          <a:p>
            <a:pPr indent="450215" algn="just">
              <a:spcAft>
                <a:spcPts val="0"/>
              </a:spcAft>
            </a:pPr>
            <a:r>
              <a:rPr lang="ru-RU" dirty="0">
                <a:latin typeface="Times New Roman"/>
                <a:ea typeface="Times New Roman"/>
              </a:rPr>
              <a:t>Основные факторы, оказывающие влияние на поведение покупателей товаров промышленного назначения, представлены на рисунке 13.</a:t>
            </a:r>
            <a:endParaRPr lang="ru-RU" sz="1600" dirty="0">
              <a:effectLst/>
              <a:latin typeface="Times New Roman"/>
              <a:ea typeface="Times New Roman"/>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255" y="1649412"/>
            <a:ext cx="6238875" cy="370929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371600" y="5358707"/>
            <a:ext cx="6629400" cy="646331"/>
          </a:xfrm>
          <a:prstGeom prst="rect">
            <a:avLst/>
          </a:prstGeom>
        </p:spPr>
        <p:txBody>
          <a:bodyPr wrap="square">
            <a:spAutoFit/>
          </a:bodyPr>
          <a:lstStyle/>
          <a:p>
            <a:pPr algn="ctr">
              <a:spcAft>
                <a:spcPts val="0"/>
              </a:spcAft>
            </a:pPr>
            <a:r>
              <a:rPr lang="ru-RU" dirty="0">
                <a:latin typeface="Times New Roman"/>
                <a:ea typeface="Times New Roman"/>
              </a:rPr>
              <a:t>Рисунок  13 – Основные факторы, влияющие на поведение покупателей </a:t>
            </a:r>
            <a:r>
              <a:rPr lang="ru-RU" dirty="0" smtClean="0">
                <a:latin typeface="Times New Roman"/>
                <a:ea typeface="Times New Roman"/>
              </a:rPr>
              <a:t>товаров </a:t>
            </a:r>
            <a:r>
              <a:rPr lang="ru-RU" dirty="0">
                <a:latin typeface="Times New Roman"/>
                <a:ea typeface="Times New Roman"/>
              </a:rPr>
              <a:t>промышленного назначения</a:t>
            </a:r>
            <a:endParaRPr lang="ru-RU" dirty="0"/>
          </a:p>
        </p:txBody>
      </p:sp>
    </p:spTree>
    <p:extLst>
      <p:ext uri="{BB962C8B-B14F-4D97-AF65-F5344CB8AC3E}">
        <p14:creationId xmlns:p14="http://schemas.microsoft.com/office/powerpoint/2010/main" val="1736887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 y="381001"/>
            <a:ext cx="8991599" cy="5401479"/>
          </a:xfrm>
          <a:prstGeom prst="rect">
            <a:avLst/>
          </a:prstGeom>
        </p:spPr>
        <p:txBody>
          <a:bodyPr wrap="square">
            <a:spAutoFit/>
          </a:bodyPr>
          <a:lstStyle/>
          <a:p>
            <a:pPr indent="450215" algn="just">
              <a:spcAft>
                <a:spcPts val="0"/>
              </a:spcAft>
            </a:pPr>
            <a:r>
              <a:rPr lang="ru-RU" sz="1500" dirty="0">
                <a:latin typeface="Times New Roman"/>
                <a:ea typeface="Times New Roman"/>
              </a:rPr>
              <a:t>Существует три основных вида ситуаций совершения закупок:</a:t>
            </a:r>
          </a:p>
          <a:p>
            <a:pPr marL="449580" indent="635">
              <a:spcAft>
                <a:spcPts val="0"/>
              </a:spcAft>
            </a:pPr>
            <a:r>
              <a:rPr lang="ru-RU" sz="1500" dirty="0">
                <a:latin typeface="Times New Roman"/>
                <a:ea typeface="Times New Roman"/>
              </a:rPr>
              <a:t>– повторная закупка без изменений;</a:t>
            </a:r>
            <a:br>
              <a:rPr lang="ru-RU" sz="1500" dirty="0">
                <a:latin typeface="Times New Roman"/>
                <a:ea typeface="Times New Roman"/>
              </a:rPr>
            </a:br>
            <a:r>
              <a:rPr lang="ru-RU" sz="1500" dirty="0">
                <a:latin typeface="Times New Roman"/>
                <a:ea typeface="Times New Roman"/>
              </a:rPr>
              <a:t>– повторная закупка с изменениями;</a:t>
            </a:r>
            <a:br>
              <a:rPr lang="ru-RU" sz="1500" dirty="0">
                <a:latin typeface="Times New Roman"/>
                <a:ea typeface="Times New Roman"/>
              </a:rPr>
            </a:br>
            <a:r>
              <a:rPr lang="ru-RU" sz="1500" dirty="0">
                <a:latin typeface="Times New Roman"/>
                <a:ea typeface="Times New Roman"/>
              </a:rPr>
              <a:t>– закупки для решения новых задач.</a:t>
            </a:r>
          </a:p>
          <a:p>
            <a:pPr indent="450215" algn="just">
              <a:spcAft>
                <a:spcPts val="0"/>
              </a:spcAft>
            </a:pPr>
            <a:r>
              <a:rPr lang="ru-RU" sz="1500" dirty="0">
                <a:latin typeface="Times New Roman"/>
                <a:ea typeface="Times New Roman"/>
              </a:rPr>
              <a:t>Наименьшее число решений приходится на долю покупателя, совершающего повторную закупку без изменения, наибольшее – в ситуациях закупок для решения новых задач</a:t>
            </a:r>
            <a:r>
              <a:rPr lang="ru-RU" sz="1500" dirty="0" smtClean="0">
                <a:latin typeface="Times New Roman"/>
                <a:ea typeface="Times New Roman"/>
              </a:rPr>
              <a:t>.</a:t>
            </a:r>
            <a:r>
              <a:rPr lang="ru-RU" sz="1500" dirty="0">
                <a:latin typeface="Times New Roman"/>
                <a:ea typeface="Times New Roman"/>
              </a:rPr>
              <a:t> Многие покупатели предпочитают совершать комплектные закупки (например, когда продается группа взаимосвязанных товаров или предлагается система производства, управления запасами и т.п.).</a:t>
            </a:r>
          </a:p>
          <a:p>
            <a:pPr indent="450215" algn="just">
              <a:spcAft>
                <a:spcPts val="0"/>
              </a:spcAft>
            </a:pPr>
            <a:r>
              <a:rPr lang="ru-RU" sz="1500" dirty="0">
                <a:latin typeface="Times New Roman"/>
                <a:ea typeface="Times New Roman"/>
              </a:rPr>
              <a:t>Продавцам товаров промышленного назначения необходимо строго следить за этими факторами, приспосабливая свою тактику к конкретным факторам окружающей обстановки, особенностей организации, межличностных отношений и индивидуальных особенностей личности, которые оказывают влияние на совершение покупки.</a:t>
            </a:r>
          </a:p>
          <a:p>
            <a:pPr indent="450215">
              <a:spcAft>
                <a:spcPts val="0"/>
              </a:spcAft>
            </a:pPr>
            <a:r>
              <a:rPr lang="ru-RU" sz="1500" dirty="0">
                <a:latin typeface="Times New Roman"/>
                <a:ea typeface="Times New Roman"/>
              </a:rPr>
              <a:t>Покупатели этих товаров принимают окончательное решение, преодолев несколько этапов:</a:t>
            </a:r>
            <a:br>
              <a:rPr lang="ru-RU" sz="1500" dirty="0">
                <a:latin typeface="Times New Roman"/>
                <a:ea typeface="Times New Roman"/>
              </a:rPr>
            </a:br>
            <a:r>
              <a:rPr lang="ru-RU" sz="1500" dirty="0">
                <a:latin typeface="Times New Roman"/>
                <a:ea typeface="Times New Roman"/>
              </a:rPr>
              <a:t>         – осознание проблемы;</a:t>
            </a:r>
            <a:br>
              <a:rPr lang="ru-RU" sz="1500" dirty="0">
                <a:latin typeface="Times New Roman"/>
                <a:ea typeface="Times New Roman"/>
              </a:rPr>
            </a:br>
            <a:r>
              <a:rPr lang="ru-RU" sz="1500" dirty="0">
                <a:latin typeface="Times New Roman"/>
                <a:ea typeface="Times New Roman"/>
              </a:rPr>
              <a:t>         – обобщенное описание нужды;</a:t>
            </a:r>
            <a:br>
              <a:rPr lang="ru-RU" sz="1500" dirty="0">
                <a:latin typeface="Times New Roman"/>
                <a:ea typeface="Times New Roman"/>
              </a:rPr>
            </a:br>
            <a:r>
              <a:rPr lang="ru-RU" sz="1500" dirty="0">
                <a:latin typeface="Times New Roman"/>
                <a:ea typeface="Times New Roman"/>
              </a:rPr>
              <a:t>         – оценка характеристик товара;</a:t>
            </a:r>
            <a:br>
              <a:rPr lang="ru-RU" sz="1500" dirty="0">
                <a:latin typeface="Times New Roman"/>
                <a:ea typeface="Times New Roman"/>
              </a:rPr>
            </a:br>
            <a:r>
              <a:rPr lang="ru-RU" sz="1500" dirty="0">
                <a:latin typeface="Times New Roman"/>
                <a:ea typeface="Times New Roman"/>
              </a:rPr>
              <a:t>         –  поиск поставщиков;</a:t>
            </a:r>
            <a:br>
              <a:rPr lang="ru-RU" sz="1500" dirty="0">
                <a:latin typeface="Times New Roman"/>
                <a:ea typeface="Times New Roman"/>
              </a:rPr>
            </a:br>
            <a:r>
              <a:rPr lang="ru-RU" sz="1500" dirty="0">
                <a:latin typeface="Times New Roman"/>
                <a:ea typeface="Times New Roman"/>
              </a:rPr>
              <a:t>         – запрашивание предложений;</a:t>
            </a:r>
            <a:br>
              <a:rPr lang="ru-RU" sz="1500" dirty="0">
                <a:latin typeface="Times New Roman"/>
                <a:ea typeface="Times New Roman"/>
              </a:rPr>
            </a:br>
            <a:r>
              <a:rPr lang="ru-RU" sz="1500" dirty="0">
                <a:latin typeface="Times New Roman"/>
                <a:ea typeface="Times New Roman"/>
              </a:rPr>
              <a:t>         – выбор поставщика;</a:t>
            </a:r>
            <a:br>
              <a:rPr lang="ru-RU" sz="1500" dirty="0">
                <a:latin typeface="Times New Roman"/>
                <a:ea typeface="Times New Roman"/>
              </a:rPr>
            </a:br>
            <a:r>
              <a:rPr lang="ru-RU" sz="1500" dirty="0">
                <a:latin typeface="Times New Roman"/>
                <a:ea typeface="Times New Roman"/>
              </a:rPr>
              <a:t>         – разработка процедуры;</a:t>
            </a:r>
            <a:br>
              <a:rPr lang="ru-RU" sz="1500" dirty="0">
                <a:latin typeface="Times New Roman"/>
                <a:ea typeface="Times New Roman"/>
              </a:rPr>
            </a:br>
            <a:r>
              <a:rPr lang="ru-RU" sz="1500" dirty="0">
                <a:latin typeface="Times New Roman"/>
                <a:ea typeface="Times New Roman"/>
              </a:rPr>
              <a:t>         – выдача заказа;</a:t>
            </a:r>
            <a:br>
              <a:rPr lang="ru-RU" sz="1500" dirty="0">
                <a:latin typeface="Times New Roman"/>
                <a:ea typeface="Times New Roman"/>
              </a:rPr>
            </a:br>
            <a:r>
              <a:rPr lang="ru-RU" sz="1500" dirty="0">
                <a:latin typeface="Times New Roman"/>
                <a:ea typeface="Times New Roman"/>
              </a:rPr>
              <a:t>         –  оценка работы поставщика.</a:t>
            </a:r>
          </a:p>
          <a:p>
            <a:endParaRPr lang="ru-RU" sz="1500" dirty="0"/>
          </a:p>
        </p:txBody>
      </p:sp>
    </p:spTree>
    <p:extLst>
      <p:ext uri="{BB962C8B-B14F-4D97-AF65-F5344CB8AC3E}">
        <p14:creationId xmlns:p14="http://schemas.microsoft.com/office/powerpoint/2010/main" val="4228692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sCA3N82R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685800"/>
            <a:ext cx="6413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828800" y="685800"/>
            <a:ext cx="5715000" cy="5016758"/>
          </a:xfrm>
          <a:prstGeom prst="rect">
            <a:avLst/>
          </a:prstGeom>
        </p:spPr>
        <p:txBody>
          <a:bodyPr wrap="square">
            <a:spAutoFit/>
          </a:bodyPr>
          <a:lstStyle/>
          <a:p>
            <a:pPr>
              <a:spcAft>
                <a:spcPts val="0"/>
              </a:spcAft>
            </a:pPr>
            <a:r>
              <a:rPr lang="ru-RU" b="1" dirty="0">
                <a:latin typeface="Times New Roman"/>
                <a:ea typeface="Times New Roman"/>
              </a:rPr>
              <a:t>ВОПРОСЫ ДЛЯ САМОКОНТРОЛЯ</a:t>
            </a:r>
            <a:endParaRPr lang="ru-RU" sz="1600" dirty="0">
              <a:latin typeface="Times New Roman"/>
              <a:ea typeface="Times New Roman"/>
            </a:endParaRPr>
          </a:p>
          <a:p>
            <a:pPr marL="449580" algn="just">
              <a:spcAft>
                <a:spcPts val="0"/>
              </a:spcAft>
            </a:pPr>
            <a:r>
              <a:rPr lang="ru-RU" sz="1600" dirty="0">
                <a:latin typeface="Times New Roman"/>
                <a:ea typeface="Times New Roman"/>
              </a:rPr>
              <a:t> </a:t>
            </a:r>
          </a:p>
          <a:p>
            <a:pPr marL="449580" algn="just">
              <a:spcAft>
                <a:spcPts val="0"/>
              </a:spcAft>
            </a:pPr>
            <a:r>
              <a:rPr lang="ru-RU" sz="1600" dirty="0">
                <a:latin typeface="Times New Roman"/>
                <a:ea typeface="Times New Roman"/>
              </a:rPr>
              <a:t> </a:t>
            </a:r>
          </a:p>
          <a:p>
            <a:pPr marL="342900" lvl="0" indent="-342900" algn="just">
              <a:spcAft>
                <a:spcPts val="0"/>
              </a:spcAft>
              <a:buSzPts val="1400"/>
              <a:buFont typeface="+mj-lt"/>
              <a:buAutoNum type="arabicPeriod"/>
            </a:pPr>
            <a:r>
              <a:rPr lang="ru-RU" dirty="0">
                <a:latin typeface="Times New Roman"/>
                <a:ea typeface="Times New Roman"/>
              </a:rPr>
              <a:t>Опишите простую модель покупательского поведения? </a:t>
            </a:r>
            <a:endParaRPr lang="ru-RU" sz="1600" dirty="0">
              <a:latin typeface="Times New Roman"/>
              <a:ea typeface="Times New Roman"/>
            </a:endParaRPr>
          </a:p>
          <a:p>
            <a:pPr marL="342900" lvl="0" indent="-342900" algn="just">
              <a:spcAft>
                <a:spcPts val="0"/>
              </a:spcAft>
              <a:buSzPts val="1400"/>
              <a:buFont typeface="+mj-lt"/>
              <a:buAutoNum type="arabicPeriod"/>
            </a:pPr>
            <a:r>
              <a:rPr lang="ru-RU" dirty="0">
                <a:latin typeface="Times New Roman"/>
                <a:ea typeface="Times New Roman"/>
              </a:rPr>
              <a:t>Какие факторы влияют на покупателей на потребительском рынке?</a:t>
            </a:r>
            <a:endParaRPr lang="ru-RU" sz="1600" dirty="0">
              <a:latin typeface="Times New Roman"/>
              <a:ea typeface="Times New Roman"/>
            </a:endParaRPr>
          </a:p>
          <a:p>
            <a:pPr marL="342900" lvl="0" indent="-342900" algn="just">
              <a:spcAft>
                <a:spcPts val="0"/>
              </a:spcAft>
              <a:buSzPts val="1400"/>
              <a:buFont typeface="+mj-lt"/>
              <a:buAutoNum type="arabicPeriod"/>
            </a:pPr>
            <a:r>
              <a:rPr lang="ru-RU" dirty="0">
                <a:latin typeface="Times New Roman"/>
                <a:ea typeface="Times New Roman"/>
              </a:rPr>
              <a:t>Перечислите классификацию мотивов?</a:t>
            </a:r>
            <a:endParaRPr lang="ru-RU" sz="1600" dirty="0">
              <a:latin typeface="Times New Roman"/>
              <a:ea typeface="Times New Roman"/>
            </a:endParaRPr>
          </a:p>
          <a:p>
            <a:pPr marL="342900" lvl="0" indent="-342900" algn="just">
              <a:spcAft>
                <a:spcPts val="0"/>
              </a:spcAft>
              <a:buSzPts val="1400"/>
              <a:buFont typeface="+mj-lt"/>
              <a:buAutoNum type="arabicPeriod"/>
            </a:pPr>
            <a:r>
              <a:rPr lang="ru-RU" dirty="0">
                <a:latin typeface="Times New Roman"/>
                <a:ea typeface="Times New Roman"/>
              </a:rPr>
              <a:t>Назовите основные теории мотивации человеческих потребностей.</a:t>
            </a:r>
            <a:endParaRPr lang="ru-RU" sz="1600" dirty="0">
              <a:latin typeface="Times New Roman"/>
              <a:ea typeface="Times New Roman"/>
            </a:endParaRPr>
          </a:p>
          <a:p>
            <a:pPr indent="449580" algn="just">
              <a:spcAft>
                <a:spcPts val="0"/>
              </a:spcAft>
            </a:pPr>
            <a:r>
              <a:rPr lang="ru-RU" dirty="0">
                <a:latin typeface="Times New Roman"/>
                <a:ea typeface="Times New Roman"/>
              </a:rPr>
              <a:t>5. Какие категории потребителей по степени восприятия товара рыночной новизны могут быть выделены?</a:t>
            </a:r>
            <a:endParaRPr lang="ru-RU" sz="1600" dirty="0">
              <a:latin typeface="Times New Roman"/>
              <a:ea typeface="Times New Roman"/>
            </a:endParaRPr>
          </a:p>
          <a:p>
            <a:pPr indent="449580" algn="just">
              <a:spcAft>
                <a:spcPts val="0"/>
              </a:spcAft>
            </a:pPr>
            <a:r>
              <a:rPr lang="ru-RU" dirty="0">
                <a:latin typeface="Times New Roman"/>
                <a:ea typeface="Times New Roman"/>
              </a:rPr>
              <a:t>6. Охарактеризуйте процесс принятия решения о покупке товара индивидуальными потребителями? </a:t>
            </a:r>
            <a:endParaRPr lang="ru-RU" sz="1600" dirty="0">
              <a:latin typeface="Times New Roman"/>
              <a:ea typeface="Times New Roman"/>
            </a:endParaRPr>
          </a:p>
          <a:p>
            <a:pPr indent="449580" algn="just">
              <a:spcAft>
                <a:spcPts val="0"/>
              </a:spcAft>
            </a:pPr>
            <a:r>
              <a:rPr lang="ru-RU" dirty="0">
                <a:latin typeface="Times New Roman"/>
                <a:ea typeface="Times New Roman"/>
              </a:rPr>
              <a:t>7. Назовите факторы, влияющие на покупателей на рынке предприятий.</a:t>
            </a:r>
            <a:endParaRPr lang="ru-RU" sz="1600" dirty="0">
              <a:latin typeface="Times New Roman"/>
              <a:ea typeface="Times New Roman"/>
            </a:endParaRPr>
          </a:p>
          <a:p>
            <a:pPr marL="342900" lvl="0" indent="-342900" algn="just">
              <a:spcAft>
                <a:spcPts val="0"/>
              </a:spcAft>
              <a:buFont typeface="+mj-lt"/>
              <a:buAutoNum type="arabicPeriod" startAt="8"/>
            </a:pPr>
            <a:r>
              <a:rPr lang="ru-RU" dirty="0">
                <a:latin typeface="Times New Roman"/>
                <a:ea typeface="Times New Roman"/>
              </a:rPr>
              <a:t>Что такое промышленный маркетинг?</a:t>
            </a:r>
            <a:endParaRPr lang="ru-RU" sz="1600" dirty="0">
              <a:effectLst/>
              <a:latin typeface="Times New Roman"/>
              <a:ea typeface="Times New Roman"/>
            </a:endParaRPr>
          </a:p>
        </p:txBody>
      </p:sp>
    </p:spTree>
    <p:extLst>
      <p:ext uri="{BB962C8B-B14F-4D97-AF65-F5344CB8AC3E}">
        <p14:creationId xmlns:p14="http://schemas.microsoft.com/office/powerpoint/2010/main" val="1705463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imagesCA6SM3S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1554" y="4724400"/>
            <a:ext cx="76676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5181600" y="5486400"/>
            <a:ext cx="3748527" cy="369332"/>
          </a:xfrm>
          <a:prstGeom prst="rect">
            <a:avLst/>
          </a:prstGeom>
        </p:spPr>
        <p:txBody>
          <a:bodyPr wrap="none">
            <a:spAutoFit/>
          </a:bodyPr>
          <a:lstStyle/>
          <a:p>
            <a:pPr algn="just">
              <a:spcAft>
                <a:spcPts val="0"/>
              </a:spcAft>
            </a:pPr>
            <a:r>
              <a:rPr lang="ru-RU" b="1" dirty="0">
                <a:latin typeface="Times New Roman"/>
                <a:ea typeface="Times New Roman"/>
              </a:rPr>
              <a:t>ТЕСТЫ  ДЛЯ САМОКОНТРОЛЯ</a:t>
            </a:r>
            <a:endParaRPr lang="ru-RU" sz="1600" dirty="0">
              <a:effectLst/>
              <a:latin typeface="Times New Roman"/>
              <a:ea typeface="Times New Roman"/>
            </a:endParaRPr>
          </a:p>
        </p:txBody>
      </p:sp>
      <p:sp>
        <p:nvSpPr>
          <p:cNvPr id="3" name="Прямоугольник 2"/>
          <p:cNvSpPr/>
          <p:nvPr/>
        </p:nvSpPr>
        <p:spPr>
          <a:xfrm>
            <a:off x="120744" y="777"/>
            <a:ext cx="8839200" cy="6771084"/>
          </a:xfrm>
          <a:prstGeom prst="rect">
            <a:avLst/>
          </a:prstGeom>
        </p:spPr>
        <p:txBody>
          <a:bodyPr wrap="square" numCol="2">
            <a:spAutoFit/>
          </a:bodyPr>
          <a:lstStyle/>
          <a:p>
            <a:pPr algn="just">
              <a:spcAft>
                <a:spcPts val="0"/>
              </a:spcAft>
            </a:pPr>
            <a:r>
              <a:rPr lang="ru-RU" sz="1300" dirty="0">
                <a:latin typeface="Times New Roman"/>
                <a:ea typeface="Times New Roman"/>
              </a:rPr>
              <a:t>Для каждого из предложенных вопросов или утверждений выберите один правильный ответ. </a:t>
            </a:r>
          </a:p>
          <a:p>
            <a:pPr algn="just">
              <a:spcAft>
                <a:spcPts val="0"/>
              </a:spcAft>
            </a:pPr>
            <a:r>
              <a:rPr lang="ru-RU" sz="1300" dirty="0">
                <a:latin typeface="Times New Roman"/>
                <a:ea typeface="Times New Roman"/>
              </a:rPr>
              <a:t>1. В простой модели покупательского поведения к побудительным факторам маркетинга относятся:</a:t>
            </a:r>
          </a:p>
          <a:p>
            <a:pPr algn="just">
              <a:spcAft>
                <a:spcPts val="0"/>
              </a:spcAft>
            </a:pPr>
            <a:r>
              <a:rPr lang="ru-RU" sz="1300" dirty="0">
                <a:latin typeface="Times New Roman"/>
                <a:ea typeface="Times New Roman"/>
              </a:rPr>
              <a:t>а) экономические, политические, научно–технические, факторы культурного порядка и др.;</a:t>
            </a:r>
          </a:p>
          <a:p>
            <a:pPr algn="just">
              <a:spcAft>
                <a:spcPts val="0"/>
              </a:spcAft>
            </a:pPr>
            <a:r>
              <a:rPr lang="ru-RU" sz="1300" dirty="0">
                <a:latin typeface="Times New Roman"/>
                <a:ea typeface="Times New Roman"/>
              </a:rPr>
              <a:t>б) тип личности, образ жизни, возраст, семейное положение;</a:t>
            </a:r>
          </a:p>
          <a:p>
            <a:pPr algn="just">
              <a:spcAft>
                <a:spcPts val="0"/>
              </a:spcAft>
            </a:pPr>
            <a:r>
              <a:rPr lang="ru-RU" sz="1300" dirty="0">
                <a:latin typeface="Times New Roman"/>
                <a:ea typeface="Times New Roman"/>
              </a:rPr>
              <a:t>в) восприятие, усвоение, убеждения, отношение;</a:t>
            </a:r>
          </a:p>
          <a:p>
            <a:pPr algn="just">
              <a:spcAft>
                <a:spcPts val="0"/>
              </a:spcAft>
            </a:pPr>
            <a:r>
              <a:rPr lang="ru-RU" sz="1300" b="1" dirty="0">
                <a:latin typeface="Times New Roman"/>
                <a:ea typeface="Times New Roman"/>
              </a:rPr>
              <a:t>г) товар, методы продвижения, методы распределения, цена;</a:t>
            </a:r>
            <a:endParaRPr lang="ru-RU" sz="1300" dirty="0">
              <a:latin typeface="Times New Roman"/>
              <a:ea typeface="Times New Roman"/>
            </a:endParaRPr>
          </a:p>
          <a:p>
            <a:pPr algn="just">
              <a:spcAft>
                <a:spcPts val="0"/>
              </a:spcAft>
            </a:pPr>
            <a:r>
              <a:rPr lang="ru-RU" sz="1300" dirty="0">
                <a:latin typeface="Times New Roman"/>
                <a:ea typeface="Times New Roman"/>
              </a:rPr>
              <a:t>д) культура, субкультура, семья.</a:t>
            </a:r>
          </a:p>
          <a:p>
            <a:pPr algn="just">
              <a:spcAft>
                <a:spcPts val="0"/>
              </a:spcAft>
            </a:pPr>
            <a:r>
              <a:rPr lang="ru-RU" sz="1300" dirty="0">
                <a:latin typeface="Times New Roman"/>
                <a:ea typeface="Times New Roman"/>
              </a:rPr>
              <a:t>2.  Какими группами факторов определяется поведение покупателей на потребительском рынке?</a:t>
            </a:r>
          </a:p>
          <a:p>
            <a:pPr algn="just">
              <a:spcAft>
                <a:spcPts val="0"/>
              </a:spcAft>
            </a:pPr>
            <a:r>
              <a:rPr lang="ru-RU" sz="1300" dirty="0">
                <a:latin typeface="Times New Roman"/>
                <a:ea typeface="Times New Roman"/>
              </a:rPr>
              <a:t>а) личностными факторами, факторами окружающей обстановки, факторами особенностей организации, факторами межличностных отношений;</a:t>
            </a:r>
          </a:p>
          <a:p>
            <a:pPr algn="just">
              <a:spcAft>
                <a:spcPts val="0"/>
              </a:spcAft>
            </a:pPr>
            <a:r>
              <a:rPr lang="ru-RU" sz="1300" dirty="0">
                <a:latin typeface="Times New Roman"/>
                <a:ea typeface="Times New Roman"/>
              </a:rPr>
              <a:t>б) физиологическими потребностями, потребностями самосохранения, социальными потребностями, потребностями в усвоении и в самоутверждении;</a:t>
            </a:r>
          </a:p>
          <a:p>
            <a:pPr algn="just">
              <a:spcAft>
                <a:spcPts val="0"/>
              </a:spcAft>
            </a:pPr>
            <a:r>
              <a:rPr lang="ru-RU" sz="1300" dirty="0">
                <a:latin typeface="Times New Roman"/>
                <a:ea typeface="Times New Roman"/>
              </a:rPr>
              <a:t>в) культурой, субкультурой, социальным положением;</a:t>
            </a:r>
          </a:p>
          <a:p>
            <a:pPr algn="just">
              <a:spcAft>
                <a:spcPts val="0"/>
              </a:spcAft>
            </a:pPr>
            <a:r>
              <a:rPr lang="ru-RU" sz="1300" b="1" dirty="0">
                <a:latin typeface="Times New Roman"/>
                <a:ea typeface="Times New Roman"/>
              </a:rPr>
              <a:t>г) личностными факторами, социальными факторами, факторами культурного порядка, психологическими факторами;</a:t>
            </a:r>
            <a:endParaRPr lang="ru-RU" sz="1300" dirty="0">
              <a:latin typeface="Times New Roman"/>
              <a:ea typeface="Times New Roman"/>
            </a:endParaRPr>
          </a:p>
          <a:p>
            <a:pPr algn="just">
              <a:spcAft>
                <a:spcPts val="0"/>
              </a:spcAft>
            </a:pPr>
            <a:r>
              <a:rPr lang="ru-RU" sz="1300" dirty="0">
                <a:latin typeface="Times New Roman"/>
                <a:ea typeface="Times New Roman"/>
              </a:rPr>
              <a:t>д) товар, методы продвижения, методы распределения, цена.</a:t>
            </a:r>
          </a:p>
          <a:p>
            <a:pPr algn="just">
              <a:spcAft>
                <a:spcPts val="0"/>
              </a:spcAft>
            </a:pPr>
            <a:r>
              <a:rPr lang="ru-RU" sz="1300" dirty="0">
                <a:latin typeface="Times New Roman"/>
                <a:ea typeface="Times New Roman"/>
              </a:rPr>
              <a:t>3. </a:t>
            </a:r>
            <a:r>
              <a:rPr lang="ru-RU" sz="1300" dirty="0" err="1">
                <a:latin typeface="Times New Roman"/>
                <a:ea typeface="Times New Roman"/>
              </a:rPr>
              <a:t>Референтная</a:t>
            </a:r>
            <a:r>
              <a:rPr lang="ru-RU" sz="1300" dirty="0">
                <a:latin typeface="Times New Roman"/>
                <a:ea typeface="Times New Roman"/>
              </a:rPr>
              <a:t> группа – это:</a:t>
            </a:r>
          </a:p>
          <a:p>
            <a:pPr algn="just">
              <a:spcAft>
                <a:spcPts val="0"/>
              </a:spcAft>
            </a:pPr>
            <a:r>
              <a:rPr lang="ru-RU" sz="1300" dirty="0">
                <a:latin typeface="Times New Roman"/>
                <a:ea typeface="Times New Roman"/>
              </a:rPr>
              <a:t>а) любая группа людей, которая проявляет реальный или потенциальный интерес к предприятию и оказывает влияние на достижение его коллективом поставленных целей;</a:t>
            </a:r>
          </a:p>
          <a:p>
            <a:pPr algn="just">
              <a:spcAft>
                <a:spcPts val="0"/>
              </a:spcAft>
            </a:pPr>
            <a:r>
              <a:rPr lang="ru-RU" sz="1300" b="1" dirty="0">
                <a:latin typeface="Times New Roman"/>
                <a:ea typeface="Times New Roman"/>
              </a:rPr>
              <a:t>б) группа людей, оказывающая прямое или косвенное влияние на поведение конкретного человека;</a:t>
            </a:r>
            <a:endParaRPr lang="ru-RU" sz="1300" dirty="0">
              <a:latin typeface="Times New Roman"/>
              <a:ea typeface="Times New Roman"/>
            </a:endParaRPr>
          </a:p>
          <a:p>
            <a:pPr algn="just">
              <a:spcAft>
                <a:spcPts val="0"/>
              </a:spcAft>
            </a:pPr>
            <a:r>
              <a:rPr lang="ru-RU" sz="1300" dirty="0">
                <a:latin typeface="Times New Roman"/>
                <a:ea typeface="Times New Roman"/>
              </a:rPr>
              <a:t>в) группа потребителей, одинаково реагирующих на предлагаемые товары и форма маркетинговых воздействий;</a:t>
            </a:r>
          </a:p>
          <a:p>
            <a:pPr algn="just">
              <a:spcAft>
                <a:spcPts val="0"/>
              </a:spcAft>
            </a:pPr>
            <a:r>
              <a:rPr lang="ru-RU" sz="1300" dirty="0">
                <a:latin typeface="Times New Roman"/>
                <a:ea typeface="Times New Roman"/>
              </a:rPr>
              <a:t>г) группа лиц численностью 8–12 человек, опрашиваемая по определенной проблеме</a:t>
            </a:r>
            <a:r>
              <a:rPr lang="ru-RU" sz="1300" b="1" dirty="0">
                <a:latin typeface="Times New Roman"/>
                <a:ea typeface="Times New Roman"/>
              </a:rPr>
              <a:t>;</a:t>
            </a:r>
            <a:endParaRPr lang="ru-RU" sz="1300" dirty="0">
              <a:latin typeface="Times New Roman"/>
              <a:ea typeface="Times New Roman"/>
            </a:endParaRPr>
          </a:p>
          <a:p>
            <a:pPr algn="just">
              <a:spcAft>
                <a:spcPts val="0"/>
              </a:spcAft>
            </a:pPr>
            <a:r>
              <a:rPr lang="ru-RU" sz="1300" dirty="0">
                <a:latin typeface="Times New Roman"/>
                <a:ea typeface="Times New Roman"/>
              </a:rPr>
              <a:t>д) социальное объединение потребителей.</a:t>
            </a:r>
          </a:p>
          <a:p>
            <a:pPr algn="just">
              <a:spcAft>
                <a:spcPts val="0"/>
              </a:spcAft>
            </a:pPr>
            <a:r>
              <a:rPr lang="ru-RU" sz="1300" dirty="0">
                <a:latin typeface="Times New Roman"/>
                <a:ea typeface="Times New Roman"/>
              </a:rPr>
              <a:t>4. Что понимается под мотивацией?</a:t>
            </a:r>
          </a:p>
          <a:p>
            <a:pPr algn="just">
              <a:spcAft>
                <a:spcPts val="0"/>
              </a:spcAft>
            </a:pPr>
            <a:r>
              <a:rPr lang="ru-RU" sz="1300" dirty="0">
                <a:latin typeface="Times New Roman"/>
                <a:ea typeface="Times New Roman"/>
              </a:rPr>
              <a:t>а) нужда, принявшая специфическую форму в соответствии с культурным уровнем и личностью человека;</a:t>
            </a:r>
          </a:p>
          <a:p>
            <a:pPr algn="just">
              <a:spcAft>
                <a:spcPts val="0"/>
              </a:spcAft>
            </a:pPr>
            <a:r>
              <a:rPr lang="ru-RU" sz="1300" dirty="0">
                <a:latin typeface="Times New Roman"/>
                <a:ea typeface="Times New Roman"/>
              </a:rPr>
              <a:t>б) нужда, принявшая специфическую форму в соответствии с материальным положением потребителя</a:t>
            </a:r>
            <a:r>
              <a:rPr lang="ru-RU" sz="1300" b="1" dirty="0">
                <a:latin typeface="Times New Roman"/>
                <a:ea typeface="Times New Roman"/>
              </a:rPr>
              <a:t>;</a:t>
            </a:r>
            <a:endParaRPr lang="ru-RU" sz="1300" dirty="0">
              <a:latin typeface="Times New Roman"/>
              <a:ea typeface="Times New Roman"/>
            </a:endParaRPr>
          </a:p>
          <a:p>
            <a:pPr algn="just">
              <a:spcAft>
                <a:spcPts val="0"/>
              </a:spcAft>
            </a:pPr>
            <a:r>
              <a:rPr lang="ru-RU" sz="1300" dirty="0">
                <a:latin typeface="Times New Roman"/>
                <a:ea typeface="Times New Roman"/>
              </a:rPr>
              <a:t>в) оценка человеком какого–либо товара или идеи;</a:t>
            </a:r>
          </a:p>
          <a:p>
            <a:pPr algn="just">
              <a:spcAft>
                <a:spcPts val="0"/>
              </a:spcAft>
            </a:pPr>
            <a:r>
              <a:rPr lang="ru-RU" sz="1300" dirty="0">
                <a:latin typeface="Times New Roman"/>
                <a:ea typeface="Times New Roman"/>
              </a:rPr>
              <a:t>г) стремление человека к дружеским отношениям с окружающими</a:t>
            </a:r>
            <a:r>
              <a:rPr lang="ru-RU" sz="1300" b="1" dirty="0">
                <a:latin typeface="Times New Roman"/>
                <a:ea typeface="Times New Roman"/>
              </a:rPr>
              <a:t>;</a:t>
            </a:r>
            <a:endParaRPr lang="ru-RU" sz="1300" dirty="0">
              <a:latin typeface="Times New Roman"/>
              <a:ea typeface="Times New Roman"/>
            </a:endParaRPr>
          </a:p>
          <a:p>
            <a:pPr algn="just">
              <a:spcAft>
                <a:spcPts val="0"/>
              </a:spcAft>
            </a:pPr>
            <a:r>
              <a:rPr lang="ru-RU" sz="1300" b="1" dirty="0">
                <a:latin typeface="Times New Roman"/>
                <a:ea typeface="Times New Roman"/>
              </a:rPr>
              <a:t>д) побуждения, вызывающие активность человека и определяющие ее направленность на покупку товара.</a:t>
            </a:r>
            <a:endParaRPr lang="ru-RU" sz="1300" dirty="0">
              <a:latin typeface="Times New Roman"/>
              <a:ea typeface="Times New Roman"/>
            </a:endParaRPr>
          </a:p>
          <a:p>
            <a:pPr algn="just">
              <a:spcAft>
                <a:spcPts val="0"/>
              </a:spcAft>
            </a:pPr>
            <a:r>
              <a:rPr lang="ru-RU" sz="1300" dirty="0">
                <a:latin typeface="Times New Roman"/>
                <a:ea typeface="Times New Roman"/>
              </a:rPr>
              <a:t>5. Кому из разработчиков теорий мотивации человеческих потребностей принадлежит утверждение, что люди не осознают тех реальных психологических сил, которые формируют их поведение, и человек растет, подавляя при этом в себе множество влечений?</a:t>
            </a:r>
          </a:p>
          <a:p>
            <a:pPr algn="just">
              <a:spcAft>
                <a:spcPts val="0"/>
              </a:spcAft>
            </a:pPr>
            <a:r>
              <a:rPr lang="ru-RU" sz="1300" dirty="0">
                <a:latin typeface="Times New Roman"/>
                <a:ea typeface="Times New Roman"/>
              </a:rPr>
              <a:t>а) А. </a:t>
            </a:r>
            <a:r>
              <a:rPr lang="ru-RU" sz="1300" dirty="0" err="1">
                <a:latin typeface="Times New Roman"/>
                <a:ea typeface="Times New Roman"/>
              </a:rPr>
              <a:t>Маслоу</a:t>
            </a:r>
            <a:r>
              <a:rPr lang="ru-RU" sz="1300" dirty="0">
                <a:latin typeface="Times New Roman"/>
                <a:ea typeface="Times New Roman"/>
              </a:rPr>
              <a:t>;</a:t>
            </a:r>
          </a:p>
          <a:p>
            <a:pPr algn="just">
              <a:spcAft>
                <a:spcPts val="0"/>
              </a:spcAft>
            </a:pPr>
            <a:r>
              <a:rPr lang="ru-RU" sz="1300" b="1" dirty="0">
                <a:latin typeface="Times New Roman"/>
                <a:ea typeface="Times New Roman"/>
              </a:rPr>
              <a:t>б) </a:t>
            </a:r>
            <a:r>
              <a:rPr lang="ru-RU" sz="1300" b="1" dirty="0" err="1">
                <a:latin typeface="Times New Roman"/>
                <a:ea typeface="Times New Roman"/>
              </a:rPr>
              <a:t>З.Фрейду</a:t>
            </a:r>
            <a:r>
              <a:rPr lang="ru-RU" sz="1300" b="1" dirty="0">
                <a:latin typeface="Times New Roman"/>
                <a:ea typeface="Times New Roman"/>
              </a:rPr>
              <a:t>;</a:t>
            </a:r>
            <a:endParaRPr lang="ru-RU" sz="1300" dirty="0">
              <a:latin typeface="Times New Roman"/>
              <a:ea typeface="Times New Roman"/>
            </a:endParaRPr>
          </a:p>
          <a:p>
            <a:pPr algn="just">
              <a:spcAft>
                <a:spcPts val="0"/>
              </a:spcAft>
            </a:pPr>
            <a:r>
              <a:rPr lang="ru-RU" sz="1300" dirty="0">
                <a:latin typeface="Times New Roman"/>
                <a:ea typeface="Times New Roman"/>
              </a:rPr>
              <a:t>в) Ф. </a:t>
            </a:r>
            <a:r>
              <a:rPr lang="ru-RU" sz="1300" dirty="0" err="1">
                <a:latin typeface="Times New Roman"/>
                <a:ea typeface="Times New Roman"/>
              </a:rPr>
              <a:t>Герцбергу</a:t>
            </a:r>
            <a:r>
              <a:rPr lang="ru-RU" sz="1300" dirty="0">
                <a:latin typeface="Times New Roman"/>
                <a:ea typeface="Times New Roman"/>
              </a:rPr>
              <a:t>;</a:t>
            </a:r>
          </a:p>
          <a:p>
            <a:pPr algn="just">
              <a:spcAft>
                <a:spcPts val="0"/>
              </a:spcAft>
            </a:pPr>
            <a:r>
              <a:rPr lang="ru-RU" sz="1300" dirty="0">
                <a:latin typeface="Times New Roman"/>
                <a:ea typeface="Times New Roman"/>
              </a:rPr>
              <a:t>г) К. </a:t>
            </a:r>
            <a:r>
              <a:rPr lang="ru-RU" sz="1300" dirty="0" err="1">
                <a:latin typeface="Times New Roman"/>
                <a:ea typeface="Times New Roman"/>
              </a:rPr>
              <a:t>Альдерферу</a:t>
            </a:r>
            <a:r>
              <a:rPr lang="ru-RU" sz="1300" b="1" dirty="0">
                <a:latin typeface="Times New Roman"/>
                <a:ea typeface="Times New Roman"/>
              </a:rPr>
              <a:t>;</a:t>
            </a:r>
            <a:endParaRPr lang="ru-RU" sz="1300" dirty="0">
              <a:latin typeface="Times New Roman"/>
              <a:ea typeface="Times New Roman"/>
            </a:endParaRPr>
          </a:p>
          <a:p>
            <a:pPr algn="just">
              <a:spcAft>
                <a:spcPts val="0"/>
              </a:spcAft>
            </a:pPr>
            <a:r>
              <a:rPr lang="ru-RU" sz="1300" dirty="0">
                <a:latin typeface="Times New Roman"/>
                <a:ea typeface="Times New Roman"/>
              </a:rPr>
              <a:t>д)  </a:t>
            </a:r>
            <a:r>
              <a:rPr lang="ru-RU" sz="1300" dirty="0" err="1">
                <a:latin typeface="Times New Roman"/>
                <a:ea typeface="Times New Roman"/>
              </a:rPr>
              <a:t>Ф.Котлер</a:t>
            </a:r>
            <a:r>
              <a:rPr lang="ru-RU" sz="1300" dirty="0">
                <a:latin typeface="Times New Roman"/>
                <a:ea typeface="Times New Roman"/>
              </a:rPr>
              <a:t>.</a:t>
            </a:r>
            <a:endParaRPr lang="ru-RU" sz="1300" dirty="0">
              <a:effectLst/>
              <a:latin typeface="Times New Roman"/>
              <a:ea typeface="Times New Roman"/>
            </a:endParaRPr>
          </a:p>
        </p:txBody>
      </p:sp>
    </p:spTree>
    <p:extLst>
      <p:ext uri="{BB962C8B-B14F-4D97-AF65-F5344CB8AC3E}">
        <p14:creationId xmlns:p14="http://schemas.microsoft.com/office/powerpoint/2010/main" val="774556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0" y="0"/>
            <a:ext cx="9144000" cy="7675305"/>
          </a:xfrm>
          <a:prstGeom prst="rect">
            <a:avLst/>
          </a:prstGeom>
        </p:spPr>
        <p:txBody>
          <a:bodyPr wrap="square" numCol="2">
            <a:spAutoFit/>
          </a:bodyPr>
          <a:lstStyle/>
          <a:p>
            <a:pPr algn="just">
              <a:spcAft>
                <a:spcPts val="0"/>
              </a:spcAft>
            </a:pPr>
            <a:r>
              <a:rPr lang="ru-RU" sz="1300" dirty="0">
                <a:latin typeface="Times New Roman"/>
                <a:ea typeface="Times New Roman"/>
              </a:rPr>
              <a:t>6. В какой иерархической последовательности располагается потребности в теории мотивации </a:t>
            </a:r>
            <a:r>
              <a:rPr lang="ru-RU" sz="1300" dirty="0" smtClean="0">
                <a:latin typeface="Times New Roman"/>
                <a:ea typeface="Times New Roman"/>
              </a:rPr>
              <a:t>А </a:t>
            </a:r>
            <a:r>
              <a:rPr lang="ru-RU" sz="1300" dirty="0" err="1">
                <a:latin typeface="Times New Roman"/>
                <a:ea typeface="Times New Roman"/>
              </a:rPr>
              <a:t>Маслоу</a:t>
            </a:r>
            <a:r>
              <a:rPr lang="ru-RU" sz="1300" dirty="0">
                <a:latin typeface="Times New Roman"/>
                <a:ea typeface="Times New Roman"/>
              </a:rPr>
              <a:t>?</a:t>
            </a:r>
          </a:p>
          <a:p>
            <a:pPr algn="just">
              <a:spcAft>
                <a:spcPts val="0"/>
              </a:spcAft>
            </a:pPr>
            <a:r>
              <a:rPr lang="ru-RU" sz="1300" dirty="0">
                <a:latin typeface="Times New Roman"/>
                <a:ea typeface="Times New Roman"/>
              </a:rPr>
              <a:t>а) социальные потребности, физиологические потребности, потребности в уважении, потребности самосохранения, потребности в </a:t>
            </a:r>
            <a:r>
              <a:rPr lang="ru-RU" sz="1300" dirty="0" err="1">
                <a:latin typeface="Times New Roman"/>
                <a:ea typeface="Times New Roman"/>
              </a:rPr>
              <a:t>самоутвержении</a:t>
            </a:r>
            <a:r>
              <a:rPr lang="ru-RU" sz="1300" dirty="0">
                <a:latin typeface="Times New Roman"/>
                <a:ea typeface="Times New Roman"/>
              </a:rPr>
              <a:t>;</a:t>
            </a:r>
          </a:p>
          <a:p>
            <a:pPr algn="just">
              <a:spcAft>
                <a:spcPts val="0"/>
              </a:spcAft>
            </a:pPr>
            <a:r>
              <a:rPr lang="ru-RU" sz="1300" dirty="0">
                <a:latin typeface="Times New Roman"/>
                <a:ea typeface="Times New Roman"/>
              </a:rPr>
              <a:t>б) потребности в самосохранении, </a:t>
            </a:r>
            <a:r>
              <a:rPr lang="ru-RU" sz="1300" dirty="0" smtClean="0">
                <a:latin typeface="Times New Roman"/>
                <a:ea typeface="Times New Roman"/>
              </a:rPr>
              <a:t>физиологические </a:t>
            </a:r>
            <a:r>
              <a:rPr lang="ru-RU" sz="1300" dirty="0">
                <a:latin typeface="Times New Roman"/>
                <a:ea typeface="Times New Roman"/>
              </a:rPr>
              <a:t>потребности, потребности в самоутверждении, социальные потребности, потребности в уважении;</a:t>
            </a:r>
          </a:p>
          <a:p>
            <a:pPr algn="just">
              <a:spcAft>
                <a:spcPts val="0"/>
              </a:spcAft>
            </a:pPr>
            <a:r>
              <a:rPr lang="ru-RU" sz="1300" b="1" dirty="0">
                <a:latin typeface="Times New Roman"/>
                <a:ea typeface="Times New Roman"/>
              </a:rPr>
              <a:t>в) физиологические потребности, потребности в самосохранения, социальные потребности, потребности в самоутверждении;</a:t>
            </a:r>
            <a:endParaRPr lang="ru-RU" sz="1300" dirty="0">
              <a:latin typeface="Times New Roman"/>
              <a:ea typeface="Times New Roman"/>
            </a:endParaRPr>
          </a:p>
          <a:p>
            <a:pPr algn="just">
              <a:spcAft>
                <a:spcPts val="0"/>
              </a:spcAft>
            </a:pPr>
            <a:r>
              <a:rPr lang="ru-RU" sz="1300" dirty="0">
                <a:latin typeface="Times New Roman"/>
                <a:ea typeface="Times New Roman"/>
              </a:rPr>
              <a:t>г) физиологические потребности; потребности в самоутверждении, социальные потребности, потребности в уважении, потребности самосохранения;</a:t>
            </a:r>
          </a:p>
          <a:p>
            <a:pPr algn="just">
              <a:spcAft>
                <a:spcPts val="0"/>
              </a:spcAft>
            </a:pPr>
            <a:r>
              <a:rPr lang="ru-RU" sz="1300" dirty="0">
                <a:latin typeface="Times New Roman"/>
                <a:ea typeface="Times New Roman"/>
              </a:rPr>
              <a:t>д) социальные потребности, физиологические потребности, потребности в </a:t>
            </a:r>
            <a:r>
              <a:rPr lang="ru-RU" sz="1300" dirty="0" err="1">
                <a:latin typeface="Times New Roman"/>
                <a:ea typeface="Times New Roman"/>
              </a:rPr>
              <a:t>самоутвержении</a:t>
            </a:r>
            <a:r>
              <a:rPr lang="ru-RU" sz="1300" dirty="0">
                <a:latin typeface="Times New Roman"/>
                <a:ea typeface="Times New Roman"/>
              </a:rPr>
              <a:t>, потребности в уважении, потребности самосохранения.</a:t>
            </a:r>
          </a:p>
          <a:p>
            <a:pPr algn="just">
              <a:spcAft>
                <a:spcPts val="0"/>
              </a:spcAft>
            </a:pPr>
            <a:r>
              <a:rPr lang="ru-RU" sz="1300" dirty="0">
                <a:latin typeface="Times New Roman"/>
                <a:ea typeface="Times New Roman"/>
              </a:rPr>
              <a:t>7. Как выглядит последовательность этапов рационального принятия решения о покупке товара?</a:t>
            </a:r>
          </a:p>
          <a:p>
            <a:pPr algn="just">
              <a:spcAft>
                <a:spcPts val="0"/>
              </a:spcAft>
            </a:pPr>
            <a:r>
              <a:rPr lang="ru-RU" sz="1300" dirty="0">
                <a:latin typeface="Times New Roman"/>
                <a:ea typeface="Times New Roman"/>
              </a:rPr>
              <a:t>а) мотивация и осознание проблемы, оценка вариантов, поиск информации; реакция на покупку, решение о покупке;</a:t>
            </a:r>
          </a:p>
          <a:p>
            <a:pPr algn="just">
              <a:spcAft>
                <a:spcPts val="0"/>
              </a:spcAft>
            </a:pPr>
            <a:r>
              <a:rPr lang="ru-RU" sz="1300" dirty="0">
                <a:latin typeface="Times New Roman"/>
                <a:ea typeface="Times New Roman"/>
              </a:rPr>
              <a:t>б) </a:t>
            </a:r>
            <a:r>
              <a:rPr lang="ru-RU" sz="1300" b="1" dirty="0">
                <a:latin typeface="Times New Roman"/>
                <a:ea typeface="Times New Roman"/>
              </a:rPr>
              <a:t> </a:t>
            </a:r>
            <a:r>
              <a:rPr lang="ru-RU" sz="1300" dirty="0">
                <a:latin typeface="Times New Roman"/>
                <a:ea typeface="Times New Roman"/>
              </a:rPr>
              <a:t>решение о покупке, оценка вариантов, поиск информации, мотивация и осознание проблемы, реакция на покупку;</a:t>
            </a:r>
          </a:p>
          <a:p>
            <a:pPr algn="just">
              <a:spcAft>
                <a:spcPts val="0"/>
              </a:spcAft>
            </a:pPr>
            <a:r>
              <a:rPr lang="ru-RU" sz="1300" dirty="0">
                <a:latin typeface="Times New Roman"/>
                <a:ea typeface="Times New Roman"/>
              </a:rPr>
              <a:t>в) реакция на покупку, поиск информации, мотивация и осознание проблемы, решение о покупке, оценка вариантов;</a:t>
            </a:r>
          </a:p>
          <a:p>
            <a:pPr algn="just">
              <a:spcAft>
                <a:spcPts val="0"/>
              </a:spcAft>
            </a:pPr>
            <a:r>
              <a:rPr lang="ru-RU" sz="1300" b="1" dirty="0">
                <a:latin typeface="Times New Roman"/>
                <a:ea typeface="Times New Roman"/>
              </a:rPr>
              <a:t>г) мотивация и сознание проблемы, поиск информации, оценка вариантов, решение о покупке, реакция на покупку;</a:t>
            </a:r>
            <a:endParaRPr lang="ru-RU" sz="1300" dirty="0">
              <a:latin typeface="Times New Roman"/>
              <a:ea typeface="Times New Roman"/>
            </a:endParaRPr>
          </a:p>
          <a:p>
            <a:pPr algn="just">
              <a:spcAft>
                <a:spcPts val="0"/>
              </a:spcAft>
            </a:pPr>
            <a:r>
              <a:rPr lang="ru-RU" sz="1300" dirty="0">
                <a:latin typeface="Times New Roman"/>
                <a:ea typeface="Times New Roman"/>
              </a:rPr>
              <a:t>д) реакция на покупку, мотивация и сознание проблемы, поиск информации, оценка вариантов, решение о покупке; </a:t>
            </a:r>
            <a:endParaRPr lang="en-US" sz="1300" dirty="0">
              <a:latin typeface="Times New Roman"/>
              <a:ea typeface="Times New Roman"/>
            </a:endParaRPr>
          </a:p>
          <a:p>
            <a:pPr algn="just">
              <a:spcAft>
                <a:spcPts val="0"/>
              </a:spcAft>
            </a:pPr>
            <a:endParaRPr lang="en-US" sz="1300" dirty="0" smtClean="0">
              <a:latin typeface="Times New Roman"/>
              <a:ea typeface="Times New Roman"/>
            </a:endParaRPr>
          </a:p>
          <a:p>
            <a:pPr algn="just">
              <a:spcAft>
                <a:spcPts val="0"/>
              </a:spcAft>
            </a:pPr>
            <a:endParaRPr lang="en-US" sz="1300" dirty="0">
              <a:latin typeface="Times New Roman"/>
              <a:ea typeface="Times New Roman"/>
            </a:endParaRPr>
          </a:p>
          <a:p>
            <a:pPr algn="just">
              <a:spcAft>
                <a:spcPts val="0"/>
              </a:spcAft>
            </a:pPr>
            <a:endParaRPr lang="en-US" sz="1300" dirty="0" smtClean="0">
              <a:latin typeface="Times New Roman"/>
              <a:ea typeface="Times New Roman"/>
            </a:endParaRPr>
          </a:p>
          <a:p>
            <a:pPr algn="just">
              <a:spcAft>
                <a:spcPts val="0"/>
              </a:spcAft>
            </a:pPr>
            <a:endParaRPr lang="en-US" sz="1300" dirty="0" smtClean="0">
              <a:latin typeface="Times New Roman"/>
              <a:ea typeface="Times New Roman"/>
            </a:endParaRPr>
          </a:p>
          <a:p>
            <a:pPr algn="just">
              <a:spcAft>
                <a:spcPts val="0"/>
              </a:spcAft>
            </a:pPr>
            <a:endParaRPr lang="en-US" sz="1300" dirty="0">
              <a:latin typeface="Times New Roman"/>
              <a:ea typeface="Times New Roman"/>
            </a:endParaRPr>
          </a:p>
          <a:p>
            <a:pPr algn="just">
              <a:spcAft>
                <a:spcPts val="0"/>
              </a:spcAft>
            </a:pPr>
            <a:endParaRPr lang="en-US" sz="1300" dirty="0" smtClean="0">
              <a:latin typeface="Times New Roman"/>
              <a:ea typeface="Times New Roman"/>
            </a:endParaRPr>
          </a:p>
          <a:p>
            <a:pPr algn="just">
              <a:spcAft>
                <a:spcPts val="0"/>
              </a:spcAft>
            </a:pPr>
            <a:endParaRPr lang="en-US" sz="1300" dirty="0">
              <a:latin typeface="Times New Roman"/>
              <a:ea typeface="Times New Roman"/>
            </a:endParaRPr>
          </a:p>
          <a:p>
            <a:pPr algn="just">
              <a:spcAft>
                <a:spcPts val="0"/>
              </a:spcAft>
            </a:pPr>
            <a:endParaRPr lang="en-US" sz="1300" dirty="0" smtClean="0">
              <a:latin typeface="Times New Roman"/>
              <a:ea typeface="Times New Roman"/>
            </a:endParaRPr>
          </a:p>
          <a:p>
            <a:pPr algn="just">
              <a:spcAft>
                <a:spcPts val="0"/>
              </a:spcAft>
            </a:pPr>
            <a:r>
              <a:rPr lang="ru-RU" sz="1300" dirty="0" smtClean="0">
                <a:latin typeface="Times New Roman"/>
                <a:ea typeface="Times New Roman"/>
              </a:rPr>
              <a:t>8</a:t>
            </a:r>
            <a:r>
              <a:rPr lang="ru-RU" sz="1300" dirty="0">
                <a:latin typeface="Times New Roman"/>
                <a:ea typeface="Times New Roman"/>
              </a:rPr>
              <a:t>. К какой группе потребителей по степени восприятия товара рыночной новизны относятся люди, осторожные в своих оценках, принимающие новшество позднее среднего срока принятия, часто под давлением людей, равных им по статусу?</a:t>
            </a:r>
          </a:p>
          <a:p>
            <a:pPr algn="just">
              <a:spcAft>
                <a:spcPts val="0"/>
              </a:spcAft>
            </a:pPr>
            <a:r>
              <a:rPr lang="ru-RU" sz="1300" dirty="0">
                <a:latin typeface="Times New Roman"/>
                <a:ea typeface="Times New Roman"/>
              </a:rPr>
              <a:t>а) «первые пользователи»;</a:t>
            </a:r>
          </a:p>
          <a:p>
            <a:pPr algn="just">
              <a:spcAft>
                <a:spcPts val="0"/>
              </a:spcAft>
            </a:pPr>
            <a:r>
              <a:rPr lang="ru-RU" sz="1300" dirty="0">
                <a:latin typeface="Times New Roman"/>
                <a:ea typeface="Times New Roman"/>
              </a:rPr>
              <a:t>б) «ранее большинство»;</a:t>
            </a:r>
          </a:p>
          <a:p>
            <a:pPr algn="just">
              <a:spcAft>
                <a:spcPts val="0"/>
              </a:spcAft>
            </a:pPr>
            <a:r>
              <a:rPr lang="ru-RU" sz="1300" b="1" dirty="0">
                <a:latin typeface="Times New Roman"/>
                <a:ea typeface="Times New Roman"/>
              </a:rPr>
              <a:t>в) «позднее большинство»;</a:t>
            </a:r>
            <a:endParaRPr lang="ru-RU" sz="1300" dirty="0">
              <a:latin typeface="Times New Roman"/>
              <a:ea typeface="Times New Roman"/>
            </a:endParaRPr>
          </a:p>
          <a:p>
            <a:pPr algn="just">
              <a:spcAft>
                <a:spcPts val="0"/>
              </a:spcAft>
            </a:pPr>
            <a:r>
              <a:rPr lang="ru-RU" sz="1300" dirty="0">
                <a:latin typeface="Times New Roman"/>
                <a:ea typeface="Times New Roman"/>
              </a:rPr>
              <a:t>г) «отстающие»;</a:t>
            </a:r>
          </a:p>
          <a:p>
            <a:pPr algn="just">
              <a:spcAft>
                <a:spcPts val="0"/>
              </a:spcAft>
            </a:pPr>
            <a:r>
              <a:rPr lang="ru-RU" sz="1300" dirty="0">
                <a:latin typeface="Times New Roman"/>
                <a:ea typeface="Times New Roman"/>
              </a:rPr>
              <a:t>д)  «потребители–пионеры».</a:t>
            </a:r>
          </a:p>
          <a:p>
            <a:pPr algn="just">
              <a:spcAft>
                <a:spcPts val="0"/>
              </a:spcAft>
            </a:pPr>
            <a:r>
              <a:rPr lang="ru-RU" sz="1300" dirty="0">
                <a:latin typeface="Times New Roman"/>
                <a:ea typeface="Times New Roman"/>
              </a:rPr>
              <a:t>9. В какой последовательности располагаются категории покупателей по степени восприятия товара рыночной новизны?</a:t>
            </a:r>
          </a:p>
          <a:p>
            <a:pPr algn="just">
              <a:spcAft>
                <a:spcPts val="0"/>
              </a:spcAft>
            </a:pPr>
            <a:r>
              <a:rPr lang="ru-RU" sz="1300" dirty="0">
                <a:latin typeface="Times New Roman"/>
                <a:ea typeface="Times New Roman"/>
              </a:rPr>
              <a:t>а) «первые пользователи», «ранее большинство», «</a:t>
            </a:r>
            <a:r>
              <a:rPr lang="ru-RU" sz="1300" dirty="0" err="1">
                <a:latin typeface="Times New Roman"/>
                <a:ea typeface="Times New Roman"/>
              </a:rPr>
              <a:t>инноваторы</a:t>
            </a:r>
            <a:r>
              <a:rPr lang="ru-RU" sz="1300" dirty="0">
                <a:latin typeface="Times New Roman"/>
                <a:ea typeface="Times New Roman"/>
              </a:rPr>
              <a:t>», «отстающие», «позднее большинство»;</a:t>
            </a:r>
          </a:p>
          <a:p>
            <a:pPr algn="just">
              <a:spcAft>
                <a:spcPts val="0"/>
              </a:spcAft>
            </a:pPr>
            <a:r>
              <a:rPr lang="ru-RU" sz="1300" dirty="0">
                <a:latin typeface="Times New Roman"/>
                <a:ea typeface="Times New Roman"/>
              </a:rPr>
              <a:t>б)  «</a:t>
            </a:r>
            <a:r>
              <a:rPr lang="ru-RU" sz="1300" dirty="0" err="1">
                <a:latin typeface="Times New Roman"/>
                <a:ea typeface="Times New Roman"/>
              </a:rPr>
              <a:t>инноваторы</a:t>
            </a:r>
            <a:r>
              <a:rPr lang="ru-RU" sz="1300" dirty="0">
                <a:latin typeface="Times New Roman"/>
                <a:ea typeface="Times New Roman"/>
              </a:rPr>
              <a:t>», «ранее большинство», «первые пользователи», «позднее большинство», «отстающие»;</a:t>
            </a:r>
          </a:p>
          <a:p>
            <a:pPr algn="just">
              <a:spcAft>
                <a:spcPts val="0"/>
              </a:spcAft>
            </a:pPr>
            <a:r>
              <a:rPr lang="ru-RU" sz="1300" dirty="0">
                <a:latin typeface="Times New Roman"/>
                <a:ea typeface="Times New Roman"/>
              </a:rPr>
              <a:t>в) «ранее большинство», «</a:t>
            </a:r>
            <a:r>
              <a:rPr lang="ru-RU" sz="1300" dirty="0" err="1">
                <a:latin typeface="Times New Roman"/>
                <a:ea typeface="Times New Roman"/>
              </a:rPr>
              <a:t>инноваторы</a:t>
            </a:r>
            <a:r>
              <a:rPr lang="ru-RU" sz="1300" dirty="0">
                <a:latin typeface="Times New Roman"/>
                <a:ea typeface="Times New Roman"/>
              </a:rPr>
              <a:t>», «первые пользователи», «позднее большинство», «отстающие» ;</a:t>
            </a:r>
          </a:p>
          <a:p>
            <a:pPr algn="just">
              <a:spcAft>
                <a:spcPts val="0"/>
              </a:spcAft>
            </a:pPr>
            <a:r>
              <a:rPr lang="ru-RU" sz="1300" b="1" dirty="0">
                <a:latin typeface="Times New Roman"/>
                <a:ea typeface="Times New Roman"/>
              </a:rPr>
              <a:t>г) «</a:t>
            </a:r>
            <a:r>
              <a:rPr lang="ru-RU" sz="1300" b="1" dirty="0" err="1">
                <a:latin typeface="Times New Roman"/>
                <a:ea typeface="Times New Roman"/>
              </a:rPr>
              <a:t>инноваторы</a:t>
            </a:r>
            <a:r>
              <a:rPr lang="ru-RU" sz="1300" b="1" dirty="0">
                <a:latin typeface="Times New Roman"/>
                <a:ea typeface="Times New Roman"/>
              </a:rPr>
              <a:t>», «первые пользователи», «ранее большинство», «позднее большинство», «отстающие»;</a:t>
            </a:r>
            <a:endParaRPr lang="ru-RU" sz="1300" dirty="0">
              <a:latin typeface="Times New Roman"/>
              <a:ea typeface="Times New Roman"/>
            </a:endParaRPr>
          </a:p>
          <a:p>
            <a:pPr algn="just">
              <a:spcAft>
                <a:spcPts val="0"/>
              </a:spcAft>
            </a:pPr>
            <a:r>
              <a:rPr lang="ru-RU" sz="1300" dirty="0">
                <a:latin typeface="Times New Roman"/>
                <a:ea typeface="Times New Roman"/>
              </a:rPr>
              <a:t>д) «отстающие», «первые пользователи», «ранее большинство», «позднее большинство», «</a:t>
            </a:r>
            <a:r>
              <a:rPr lang="ru-RU" sz="1300" dirty="0" err="1">
                <a:latin typeface="Times New Roman"/>
                <a:ea typeface="Times New Roman"/>
              </a:rPr>
              <a:t>инноваторы</a:t>
            </a:r>
            <a:r>
              <a:rPr lang="ru-RU" sz="1300" dirty="0">
                <a:latin typeface="Times New Roman"/>
                <a:ea typeface="Times New Roman"/>
              </a:rPr>
              <a:t>».</a:t>
            </a:r>
          </a:p>
          <a:p>
            <a:pPr algn="just">
              <a:spcAft>
                <a:spcPts val="0"/>
              </a:spcAft>
            </a:pPr>
            <a:r>
              <a:rPr lang="ru-RU" sz="1300" dirty="0">
                <a:latin typeface="Times New Roman"/>
                <a:ea typeface="Times New Roman"/>
              </a:rPr>
              <a:t>10. Чем определяется спрос на товары промышленного назначения?</a:t>
            </a:r>
          </a:p>
          <a:p>
            <a:pPr algn="just">
              <a:spcAft>
                <a:spcPts val="0"/>
              </a:spcAft>
            </a:pPr>
            <a:r>
              <a:rPr lang="ru-RU" sz="1300" b="1" dirty="0">
                <a:latin typeface="Times New Roman"/>
                <a:ea typeface="Times New Roman"/>
              </a:rPr>
              <a:t>а) государственным заказом;</a:t>
            </a:r>
            <a:endParaRPr lang="ru-RU" sz="1300" dirty="0">
              <a:latin typeface="Times New Roman"/>
              <a:ea typeface="Times New Roman"/>
            </a:endParaRPr>
          </a:p>
          <a:p>
            <a:pPr algn="just">
              <a:spcAft>
                <a:spcPts val="0"/>
              </a:spcAft>
            </a:pPr>
            <a:r>
              <a:rPr lang="ru-RU" sz="1300" dirty="0">
                <a:latin typeface="Times New Roman"/>
                <a:ea typeface="Times New Roman"/>
              </a:rPr>
              <a:t>б) платежеспособностью организаций – заказчиков;</a:t>
            </a:r>
          </a:p>
          <a:p>
            <a:pPr algn="just">
              <a:spcAft>
                <a:spcPts val="0"/>
              </a:spcAft>
            </a:pPr>
            <a:r>
              <a:rPr lang="ru-RU" sz="1300" dirty="0">
                <a:latin typeface="Times New Roman"/>
                <a:ea typeface="Times New Roman"/>
              </a:rPr>
              <a:t>в) решениями органов местного самоуправления;</a:t>
            </a:r>
          </a:p>
          <a:p>
            <a:pPr algn="just">
              <a:spcAft>
                <a:spcPts val="0"/>
              </a:spcAft>
            </a:pPr>
            <a:r>
              <a:rPr lang="ru-RU" sz="1300" dirty="0">
                <a:latin typeface="Times New Roman"/>
                <a:ea typeface="Times New Roman"/>
              </a:rPr>
              <a:t>г) спросом на потребительские товары</a:t>
            </a:r>
            <a:r>
              <a:rPr lang="ru-RU" sz="1300" b="1" dirty="0">
                <a:latin typeface="Times New Roman"/>
                <a:ea typeface="Times New Roman"/>
              </a:rPr>
              <a:t>;</a:t>
            </a:r>
            <a:endParaRPr lang="ru-RU" sz="1300" dirty="0">
              <a:latin typeface="Times New Roman"/>
              <a:ea typeface="Times New Roman"/>
            </a:endParaRPr>
          </a:p>
          <a:p>
            <a:pPr algn="just">
              <a:spcAft>
                <a:spcPts val="0"/>
              </a:spcAft>
            </a:pPr>
            <a:r>
              <a:rPr lang="ru-RU" sz="1300" dirty="0">
                <a:latin typeface="Times New Roman"/>
                <a:ea typeface="Times New Roman"/>
              </a:rPr>
              <a:t>д)  спросом на непотребительские товары.</a:t>
            </a:r>
            <a:endParaRPr lang="ru-RU" sz="1300" dirty="0">
              <a:effectLst/>
              <a:latin typeface="Times New Roman"/>
              <a:ea typeface="Times New Roman"/>
            </a:endParaRPr>
          </a:p>
        </p:txBody>
      </p:sp>
    </p:spTree>
    <p:extLst>
      <p:ext uri="{BB962C8B-B14F-4D97-AF65-F5344CB8AC3E}">
        <p14:creationId xmlns:p14="http://schemas.microsoft.com/office/powerpoint/2010/main" val="200372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6"/>
          <p:cNvSpPr>
            <a:spLocks noChangeArrowheads="1"/>
          </p:cNvSpPr>
          <p:nvPr/>
        </p:nvSpPr>
        <p:spPr bwMode="auto">
          <a:xfrm>
            <a:off x="669235" y="431041"/>
            <a:ext cx="8369300" cy="273094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ВОПРОСЫ  СЕМИНАРСКОГО ЗАНЯТИЯ</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«ПОВЕДЕНИЕ ПОКУПАТЕЛЕЙ НА ПОТРЕБИТЕЛЬСКОМ РЫНКЕ И РЫНКЕ ПРЕДПРИЯТИЙ»</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Char char="•"/>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Теория потребительских ценностей Шета –</a:t>
            </a:r>
            <a:r>
              <a:rPr kumimoji="0" lang="ru-RU" alt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Ньюмана</a:t>
            </a: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–Гросса.</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Контент: концепция «ценности», функциональная ценность, социальная ценность, эмоциональная ценность, </a:t>
            </a:r>
            <a:r>
              <a:rPr kumimoji="0" lang="ru-RU" alt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эпистемическая</a:t>
            </a: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ценность, условная ценность.</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Char char="•"/>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Теория Мак </a:t>
            </a:r>
            <a:r>
              <a:rPr kumimoji="0" lang="ru-RU" alt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Клелланда</a:t>
            </a: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alt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Мэррея</a:t>
            </a: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Контент: содержание и раскрытие теории.</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Char char="•"/>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Специфика различных видов закупок на рынке предприятий.</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Контент: закупки на рынке товаров промышленного назначения, виды закупок товаров на рынке ТПН, классификация промежуточных продавцов по признаку товарного ассортимента, методы государственных закупок.</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72" name="Рисунок 1" descr="note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685" y="418341"/>
            <a:ext cx="673100" cy="4318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62609" y="3161989"/>
            <a:ext cx="8375926" cy="3293209"/>
          </a:xfrm>
          <a:prstGeom prst="rect">
            <a:avLst/>
          </a:prstGeom>
        </p:spPr>
        <p:txBody>
          <a:bodyPr wrap="square">
            <a:spAutoFit/>
          </a:bodyPr>
          <a:lstStyle/>
          <a:p>
            <a:pPr algn="ctr">
              <a:spcAft>
                <a:spcPts val="0"/>
              </a:spcAft>
            </a:pPr>
            <a:r>
              <a:rPr lang="ru-RU" sz="1600" b="1" dirty="0">
                <a:latin typeface="Times New Roman"/>
                <a:ea typeface="Times New Roman"/>
              </a:rPr>
              <a:t>ВОПРОСЫ ДЛЯ ОБСУЖДЕНИЯ И ЗАДАНИЯ</a:t>
            </a:r>
            <a:endParaRPr lang="ru-RU" sz="1600" dirty="0">
              <a:latin typeface="Times New Roman"/>
              <a:ea typeface="Times New Roman"/>
            </a:endParaRPr>
          </a:p>
          <a:p>
            <a:pPr indent="449580" algn="just">
              <a:spcAft>
                <a:spcPts val="0"/>
              </a:spcAft>
            </a:pPr>
            <a:r>
              <a:rPr lang="ru-RU" sz="1600" dirty="0">
                <a:latin typeface="Times New Roman"/>
                <a:ea typeface="Times New Roman"/>
              </a:rPr>
              <a:t> </a:t>
            </a:r>
          </a:p>
          <a:p>
            <a:pPr indent="449580" algn="just">
              <a:spcAft>
                <a:spcPts val="0"/>
              </a:spcAft>
            </a:pPr>
            <a:r>
              <a:rPr lang="ru-RU" sz="1600" dirty="0">
                <a:latin typeface="Times New Roman"/>
                <a:ea typeface="Times New Roman"/>
              </a:rPr>
              <a:t>1. Известно, что муж, жена и дети могут в разной степени участвовать в процессе приобретения товара. «Примерив» на себя роль мужа (жены), определите, в отношении покупки каких товаров вам бы принадлежала решающая роль (перечислите 10 различных товаров). Во всех ли случаях принятия решения о покупке этот товар будет использоваться только вами? Объясните причины вашего поведения. Может быть, право решающего голоса в отношении приобретения данного товара должно принадлежать какому-то другому члену вашей семьи?</a:t>
            </a:r>
          </a:p>
          <a:p>
            <a:pPr indent="449580" algn="just">
              <a:spcAft>
                <a:spcPts val="0"/>
              </a:spcAft>
            </a:pPr>
            <a:r>
              <a:rPr lang="ru-RU" sz="1600" dirty="0">
                <a:latin typeface="Times New Roman"/>
                <a:ea typeface="Times New Roman"/>
              </a:rPr>
              <a:t>2. Используя теорию потребительских ценностей Шета –</a:t>
            </a:r>
            <a:r>
              <a:rPr lang="ru-RU" sz="1600" dirty="0" err="1">
                <a:latin typeface="Times New Roman"/>
                <a:ea typeface="Times New Roman"/>
              </a:rPr>
              <a:t>Ньюмана</a:t>
            </a:r>
            <a:r>
              <a:rPr lang="ru-RU" sz="1600" dirty="0">
                <a:latin typeface="Times New Roman"/>
                <a:ea typeface="Times New Roman"/>
              </a:rPr>
              <a:t>–Гросса опишите, какой ценностью в большей степени обладает тот или иной товар для вас и для других людей (задание выполняется по вариантам). Почему </a:t>
            </a:r>
            <a:r>
              <a:rPr lang="ru-RU" sz="1600" dirty="0" err="1">
                <a:latin typeface="Times New Roman"/>
                <a:ea typeface="Times New Roman"/>
              </a:rPr>
              <a:t>маркетолагам</a:t>
            </a:r>
            <a:r>
              <a:rPr lang="ru-RU" sz="1600" dirty="0">
                <a:latin typeface="Times New Roman"/>
                <a:ea typeface="Times New Roman"/>
              </a:rPr>
              <a:t> важно знать, какой ценностью обладают товары для той или иной группы потребителей? (таблица 16).</a:t>
            </a:r>
            <a:endParaRPr lang="ru-RU" sz="1600" dirty="0">
              <a:effectLst/>
              <a:latin typeface="Times New Roman"/>
              <a:ea typeface="Times New Roman"/>
            </a:endParaRPr>
          </a:p>
        </p:txBody>
      </p:sp>
      <p:pic>
        <p:nvPicPr>
          <p:cNvPr id="717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609" y="3059182"/>
            <a:ext cx="990600" cy="63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631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250231366"/>
              </p:ext>
            </p:extLst>
          </p:nvPr>
        </p:nvGraphicFramePr>
        <p:xfrm>
          <a:off x="838200" y="1752599"/>
          <a:ext cx="8077200" cy="4953000"/>
        </p:xfrm>
        <a:graphic>
          <a:graphicData uri="http://schemas.openxmlformats.org/drawingml/2006/table">
            <a:tbl>
              <a:tblPr firstRow="1" firstCol="1" bandRow="1"/>
              <a:tblGrid>
                <a:gridCol w="2018890"/>
                <a:gridCol w="2018890"/>
                <a:gridCol w="2019710"/>
                <a:gridCol w="2019710"/>
              </a:tblGrid>
              <a:tr h="247650">
                <a:tc>
                  <a:txBody>
                    <a:bodyPr/>
                    <a:lstStyle/>
                    <a:p>
                      <a:pPr algn="ctr">
                        <a:spcAft>
                          <a:spcPts val="0"/>
                        </a:spcAft>
                      </a:pPr>
                      <a:r>
                        <a:rPr lang="ru-RU" sz="1400" dirty="0">
                          <a:effectLst/>
                          <a:latin typeface="Times New Roman"/>
                          <a:ea typeface="Times New Roman"/>
                        </a:rPr>
                        <a:t>Вариант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effectLst/>
                          <a:latin typeface="Times New Roman"/>
                          <a:ea typeface="Times New Roman"/>
                        </a:rPr>
                        <a:t>Вариант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effectLst/>
                          <a:latin typeface="Times New Roman"/>
                          <a:ea typeface="Times New Roman"/>
                        </a:rPr>
                        <a:t>Вариант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effectLst/>
                          <a:latin typeface="Times New Roman"/>
                          <a:ea typeface="Times New Roman"/>
                        </a:rPr>
                        <a:t>Вариант 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lgn="just">
                        <a:spcAft>
                          <a:spcPts val="0"/>
                        </a:spcAft>
                      </a:pPr>
                      <a:r>
                        <a:rPr lang="ru-RU" sz="1400">
                          <a:effectLst/>
                          <a:latin typeface="Times New Roman"/>
                          <a:ea typeface="Times New Roman"/>
                        </a:rPr>
                        <a:t>1.Телепередача «В мире животных»</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Times New Roman"/>
                          <a:ea typeface="Times New Roman"/>
                        </a:rPr>
                        <a:t>1. Часы «Ролекс»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1. Губная помада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1.Энциклопедический словарь</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50">
                <a:tc>
                  <a:txBody>
                    <a:bodyPr/>
                    <a:lstStyle/>
                    <a:p>
                      <a:pPr algn="just">
                        <a:spcAft>
                          <a:spcPts val="0"/>
                        </a:spcAft>
                      </a:pPr>
                      <a:r>
                        <a:rPr lang="ru-RU" sz="1400">
                          <a:effectLst/>
                          <a:latin typeface="Times New Roman"/>
                          <a:ea typeface="Times New Roman"/>
                        </a:rPr>
                        <a:t>2. Анальгин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2.Тур на отдых</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2. Конфеты в коробке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2.Духи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50">
                <a:tc>
                  <a:txBody>
                    <a:bodyPr/>
                    <a:lstStyle/>
                    <a:p>
                      <a:pPr algn="just">
                        <a:spcAft>
                          <a:spcPts val="0"/>
                        </a:spcAft>
                      </a:pPr>
                      <a:r>
                        <a:rPr lang="ru-RU" sz="1400">
                          <a:effectLst/>
                          <a:latin typeface="Times New Roman"/>
                          <a:ea typeface="Times New Roman"/>
                        </a:rPr>
                        <a:t>3.Холодильник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3. Чай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3. Газета «Караван»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3. Фотоальбом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lgn="just">
                        <a:spcAft>
                          <a:spcPts val="0"/>
                        </a:spcAft>
                      </a:pPr>
                      <a:r>
                        <a:rPr lang="ru-RU" sz="1400">
                          <a:effectLst/>
                          <a:latin typeface="Times New Roman"/>
                          <a:ea typeface="Times New Roman"/>
                        </a:rPr>
                        <a:t>4.Мягкая игрушка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4. Воздушные шарики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4. Тур на изучение английского языка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4.Пластиковые окна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lgn="just">
                        <a:spcAft>
                          <a:spcPts val="0"/>
                        </a:spcAft>
                      </a:pPr>
                      <a:r>
                        <a:rPr lang="ru-RU" sz="1400">
                          <a:effectLst/>
                          <a:latin typeface="Times New Roman"/>
                          <a:ea typeface="Times New Roman"/>
                        </a:rPr>
                        <a:t>5.Услуги ресторана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5. Русско-английский разговорник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5. Красная икра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5. Кипятильник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lgn="just">
                        <a:spcAft>
                          <a:spcPts val="0"/>
                        </a:spcAft>
                      </a:pPr>
                      <a:r>
                        <a:rPr lang="ru-RU" sz="1400">
                          <a:effectLst/>
                          <a:latin typeface="Times New Roman"/>
                          <a:ea typeface="Times New Roman"/>
                        </a:rPr>
                        <a:t>6.Сототвый телефон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6.Телеигра «Что? Где? Когда?»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6.Ванна «Джакузи»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6.Молоко сгущенное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950">
                <a:tc>
                  <a:txBody>
                    <a:bodyPr/>
                    <a:lstStyle/>
                    <a:p>
                      <a:pPr algn="just">
                        <a:spcAft>
                          <a:spcPts val="0"/>
                        </a:spcAft>
                      </a:pPr>
                      <a:r>
                        <a:rPr lang="ru-RU" sz="1400">
                          <a:effectLst/>
                          <a:latin typeface="Times New Roman"/>
                          <a:ea typeface="Times New Roman"/>
                        </a:rPr>
                        <a:t>7.Роликовые коньки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7.Услуги студенческой столовой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400">
                          <a:effectLst/>
                          <a:latin typeface="Times New Roman"/>
                          <a:ea typeface="Times New Roman"/>
                        </a:rPr>
                        <a:t>7. Услуги косметического салона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400">
                          <a:effectLst/>
                          <a:latin typeface="Times New Roman"/>
                          <a:ea typeface="Times New Roman"/>
                        </a:rPr>
                        <a:t>7. Услуги нотариальной конторы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lgn="just">
                        <a:spcAft>
                          <a:spcPts val="0"/>
                        </a:spcAft>
                      </a:pPr>
                      <a:r>
                        <a:rPr lang="ru-RU" sz="1400">
                          <a:effectLst/>
                          <a:latin typeface="Times New Roman"/>
                          <a:ea typeface="Times New Roman"/>
                        </a:rPr>
                        <a:t>8.Женский (мужской) журнал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8.Жевательная резинка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8. Книга о вкусной и здоровой пище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8. Букет цветов</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lgn="just">
                        <a:spcAft>
                          <a:spcPts val="0"/>
                        </a:spcAft>
                      </a:pPr>
                      <a:r>
                        <a:rPr lang="ru-RU" sz="1400">
                          <a:effectLst/>
                          <a:latin typeface="Times New Roman"/>
                          <a:ea typeface="Times New Roman"/>
                        </a:rPr>
                        <a:t>9.Стиральный порошок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9. Лейкопластырь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9.Обучение в университете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400">
                          <a:effectLst/>
                          <a:latin typeface="Times New Roman"/>
                          <a:ea typeface="Times New Roman"/>
                        </a:rPr>
                        <a:t>9. Цирковое представление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lgn="just">
                        <a:spcAft>
                          <a:spcPts val="0"/>
                        </a:spcAft>
                      </a:pPr>
                      <a:r>
                        <a:rPr lang="ru-RU" sz="1400">
                          <a:effectLst/>
                          <a:latin typeface="Times New Roman"/>
                          <a:ea typeface="Times New Roman"/>
                        </a:rPr>
                        <a:t>10.Услуги бассейна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400">
                          <a:effectLst/>
                          <a:latin typeface="Times New Roman"/>
                          <a:ea typeface="Times New Roman"/>
                        </a:rPr>
                        <a:t>10. Услуги солярий-центра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effectLst/>
                          <a:latin typeface="Times New Roman"/>
                          <a:ea typeface="Times New Roman"/>
                        </a:rPr>
                        <a:t>10. Услуги МЧС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Times New Roman"/>
                          <a:ea typeface="Times New Roman"/>
                        </a:rPr>
                        <a:t>10. Услуги хирурга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1219200" y="972235"/>
            <a:ext cx="697312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49263"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Таблица 16 – Варианты товаров для изучения их ценности</a:t>
            </a:r>
            <a:endParaRPr kumimoji="0" lang="ru-RU" alt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altLang="ru-RU"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250131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Новый точечный рисуно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250" y="1693465"/>
            <a:ext cx="660400" cy="446088"/>
          </a:xfrm>
          <a:prstGeom prst="rect">
            <a:avLst/>
          </a:prstGeom>
          <a:noFill/>
          <a:extLst>
            <a:ext uri="{909E8E84-426E-40DD-AFC4-6F175D3DCCD1}">
              <a14:hiddenFill xmlns:a14="http://schemas.microsoft.com/office/drawing/2010/main">
                <a:solidFill>
                  <a:srgbClr val="FFFFFF"/>
                </a:solidFill>
              </a14:hiddenFill>
            </a:ext>
          </a:extLst>
        </p:spPr>
      </p:pic>
      <p:pic>
        <p:nvPicPr>
          <p:cNvPr id="9217" name="Picture 1" descr="imagesCA2HROQQ"/>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425" y="2672004"/>
            <a:ext cx="911225" cy="622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4"/>
          <p:cNvSpPr>
            <a:spLocks noChangeArrowheads="1"/>
          </p:cNvSpPr>
          <p:nvPr/>
        </p:nvSpPr>
        <p:spPr bwMode="auto">
          <a:xfrm>
            <a:off x="2057400" y="1524000"/>
            <a:ext cx="7086600"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ТЕМАТИКА  РЕФЕРАТОВ И ДОКЛАДОВ</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Отличительные особенности потребительского рынка и бизнес–рынка.</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Специфика поведения индивидуального покупателя при совершении покупки.</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Процесс принятия решения о покупке на бизнес–рынке.</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5"/>
          <p:cNvSpPr>
            <a:spLocks noChangeArrowheads="1"/>
          </p:cNvSpPr>
          <p:nvPr/>
        </p:nvSpPr>
        <p:spPr bwMode="auto">
          <a:xfrm>
            <a:off x="2057400" y="2755106"/>
            <a:ext cx="60960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СПИСОК  РЕКОМЕНДУЕМОЙ  ЛИТЕРАТУРЫ </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Основная:  [11], [30], [36], [62].                          </a:t>
            </a:r>
            <a:endParaRPr kumimoji="0" lang="ru-RU" alt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Дополнительная: [79], [80], [81].</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76224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304800" y="228600"/>
            <a:ext cx="8686800" cy="6771084"/>
          </a:xfrm>
          <a:prstGeom prst="rect">
            <a:avLst/>
          </a:prstGeom>
        </p:spPr>
        <p:txBody>
          <a:bodyPr wrap="square">
            <a:spAutoFit/>
          </a:bodyPr>
          <a:lstStyle/>
          <a:p>
            <a:pPr algn="ctr">
              <a:spcAft>
                <a:spcPts val="0"/>
              </a:spcAft>
            </a:pPr>
            <a:r>
              <a:rPr lang="ru-RU" sz="1400" b="1" dirty="0">
                <a:latin typeface="Times New Roman"/>
                <a:ea typeface="Times New Roman"/>
              </a:rPr>
              <a:t>СПИСОК РЕКОМЕНДУЕМОЙ ЛИТЕРАТУРЫ</a:t>
            </a:r>
            <a:endParaRPr lang="ru-RU" sz="1400" dirty="0">
              <a:latin typeface="Times New Roman"/>
              <a:ea typeface="Times New Roman"/>
            </a:endParaRPr>
          </a:p>
          <a:p>
            <a:pPr>
              <a:spcAft>
                <a:spcPts val="0"/>
              </a:spcAft>
            </a:pPr>
            <a:r>
              <a:rPr lang="ru-RU" sz="1400" dirty="0">
                <a:latin typeface="Times New Roman"/>
                <a:ea typeface="Times New Roman"/>
              </a:rPr>
              <a:t> </a:t>
            </a:r>
          </a:p>
          <a:p>
            <a:pPr indent="457200" algn="just">
              <a:spcAft>
                <a:spcPts val="0"/>
              </a:spcAft>
            </a:pPr>
            <a:r>
              <a:rPr lang="ru-RU" sz="1400" dirty="0">
                <a:latin typeface="Times New Roman"/>
                <a:ea typeface="Times New Roman"/>
              </a:rPr>
              <a:t>1. </a:t>
            </a:r>
            <a:r>
              <a:rPr lang="ru-RU" sz="1400" dirty="0" err="1">
                <a:latin typeface="Times New Roman"/>
                <a:ea typeface="Times New Roman"/>
              </a:rPr>
              <a:t>Гранецкий</a:t>
            </a:r>
            <a:r>
              <a:rPr lang="ru-RU" sz="1400" dirty="0">
                <a:latin typeface="Times New Roman"/>
                <a:ea typeface="Times New Roman"/>
              </a:rPr>
              <a:t> В.Н. Маркетинг: курс лекций. Учебное пособие. Усть-Каменогорск: ВКТУ, 1997 г.</a:t>
            </a:r>
          </a:p>
          <a:p>
            <a:pPr indent="450215" algn="just">
              <a:spcAft>
                <a:spcPts val="0"/>
              </a:spcAft>
            </a:pPr>
            <a:r>
              <a:rPr lang="ru-RU" sz="1400" dirty="0">
                <a:latin typeface="Times New Roman"/>
                <a:ea typeface="Times New Roman"/>
              </a:rPr>
              <a:t>2. </a:t>
            </a:r>
            <a:r>
              <a:rPr lang="ru-RU" sz="1400" dirty="0" err="1">
                <a:latin typeface="Times New Roman"/>
                <a:ea typeface="Times New Roman"/>
              </a:rPr>
              <a:t>Акулич</a:t>
            </a:r>
            <a:r>
              <a:rPr lang="ru-RU" sz="1400" dirty="0">
                <a:latin typeface="Times New Roman"/>
                <a:ea typeface="Times New Roman"/>
              </a:rPr>
              <a:t>, И. Л. Маркетинг: учебник / И. Л. </a:t>
            </a:r>
            <a:r>
              <a:rPr lang="ru-RU" sz="1400" dirty="0" err="1">
                <a:latin typeface="Times New Roman"/>
                <a:ea typeface="Times New Roman"/>
              </a:rPr>
              <a:t>Акулич</a:t>
            </a:r>
            <a:r>
              <a:rPr lang="ru-RU" sz="1400" dirty="0">
                <a:latin typeface="Times New Roman"/>
                <a:ea typeface="Times New Roman"/>
              </a:rPr>
              <a:t>. – Мн. : </a:t>
            </a:r>
            <a:r>
              <a:rPr lang="ru-RU" sz="1400" dirty="0" err="1">
                <a:latin typeface="Times New Roman"/>
                <a:ea typeface="Times New Roman"/>
              </a:rPr>
              <a:t>Выща</a:t>
            </a:r>
            <a:r>
              <a:rPr lang="ru-RU" sz="1400" dirty="0">
                <a:latin typeface="Times New Roman"/>
                <a:ea typeface="Times New Roman"/>
              </a:rPr>
              <a:t> школа, 2002. </a:t>
            </a:r>
          </a:p>
          <a:p>
            <a:pPr indent="450215" algn="just">
              <a:spcAft>
                <a:spcPts val="0"/>
              </a:spcAft>
            </a:pPr>
            <a:r>
              <a:rPr lang="ru-RU" sz="1400" dirty="0">
                <a:latin typeface="Times New Roman"/>
                <a:ea typeface="Times New Roman"/>
              </a:rPr>
              <a:t> 3. Алешина, И. В. Паблик </a:t>
            </a:r>
            <a:r>
              <a:rPr lang="ru-RU" sz="1400" dirty="0" err="1">
                <a:latin typeface="Times New Roman"/>
                <a:ea typeface="Times New Roman"/>
              </a:rPr>
              <a:t>рилейшнз</a:t>
            </a:r>
            <a:r>
              <a:rPr lang="ru-RU" sz="1400" dirty="0">
                <a:latin typeface="Times New Roman"/>
                <a:ea typeface="Times New Roman"/>
              </a:rPr>
              <a:t> для менеджеров : учеб. пособие / И. В. Алешина. – М. : ГНОМ-ПРЕСС, 2003. </a:t>
            </a:r>
          </a:p>
          <a:p>
            <a:pPr indent="450215" algn="just">
              <a:spcAft>
                <a:spcPts val="0"/>
              </a:spcAft>
            </a:pPr>
            <a:r>
              <a:rPr lang="ru-RU" sz="1400" dirty="0">
                <a:latin typeface="Times New Roman"/>
                <a:ea typeface="Times New Roman"/>
              </a:rPr>
              <a:t>4. </a:t>
            </a:r>
            <a:r>
              <a:rPr lang="ru-RU" sz="1400" dirty="0" err="1">
                <a:latin typeface="Times New Roman"/>
                <a:ea typeface="Times New Roman"/>
              </a:rPr>
              <a:t>Ансофф</a:t>
            </a:r>
            <a:r>
              <a:rPr lang="ru-RU" sz="1400" dirty="0">
                <a:latin typeface="Times New Roman"/>
                <a:ea typeface="Times New Roman"/>
              </a:rPr>
              <a:t>, И. Новая корпоративная стратегия : учеб. пособие / И. </a:t>
            </a:r>
            <a:r>
              <a:rPr lang="ru-RU" sz="1400" dirty="0" err="1">
                <a:latin typeface="Times New Roman"/>
                <a:ea typeface="Times New Roman"/>
              </a:rPr>
              <a:t>Ансофф</a:t>
            </a:r>
            <a:r>
              <a:rPr lang="ru-RU" sz="1400" dirty="0">
                <a:latin typeface="Times New Roman"/>
                <a:ea typeface="Times New Roman"/>
              </a:rPr>
              <a:t>. – СПб. : Питер, 1999. </a:t>
            </a:r>
          </a:p>
          <a:p>
            <a:pPr indent="450215" algn="just">
              <a:spcAft>
                <a:spcPts val="0"/>
              </a:spcAft>
            </a:pPr>
            <a:r>
              <a:rPr lang="ru-RU" sz="1400" dirty="0">
                <a:latin typeface="Times New Roman"/>
                <a:ea typeface="Times New Roman"/>
              </a:rPr>
              <a:t> 5. </a:t>
            </a:r>
            <a:r>
              <a:rPr lang="ru-RU" sz="1400" dirty="0" err="1">
                <a:latin typeface="Times New Roman"/>
                <a:ea typeface="Times New Roman"/>
              </a:rPr>
              <a:t>Анурин</a:t>
            </a:r>
            <a:r>
              <a:rPr lang="ru-RU" sz="1400" dirty="0">
                <a:latin typeface="Times New Roman"/>
                <a:ea typeface="Times New Roman"/>
              </a:rPr>
              <a:t>, В. Маркетинговые исследования потребительского рынка / </a:t>
            </a:r>
          </a:p>
          <a:p>
            <a:pPr algn="just">
              <a:spcAft>
                <a:spcPts val="0"/>
              </a:spcAft>
            </a:pPr>
            <a:r>
              <a:rPr lang="ru-RU" sz="1400" dirty="0">
                <a:latin typeface="Times New Roman"/>
                <a:ea typeface="Times New Roman"/>
              </a:rPr>
              <a:t>В. </a:t>
            </a:r>
            <a:r>
              <a:rPr lang="ru-RU" sz="1400" dirty="0" err="1">
                <a:latin typeface="Times New Roman"/>
                <a:ea typeface="Times New Roman"/>
              </a:rPr>
              <a:t>Анурин</a:t>
            </a:r>
            <a:r>
              <a:rPr lang="ru-RU" sz="1400" dirty="0">
                <a:latin typeface="Times New Roman"/>
                <a:ea typeface="Times New Roman"/>
              </a:rPr>
              <a:t>, И. </a:t>
            </a:r>
            <a:r>
              <a:rPr lang="ru-RU" sz="1400" dirty="0" err="1">
                <a:latin typeface="Times New Roman"/>
                <a:ea typeface="Times New Roman"/>
              </a:rPr>
              <a:t>Муромкина</a:t>
            </a:r>
            <a:r>
              <a:rPr lang="ru-RU" sz="1400" dirty="0">
                <a:latin typeface="Times New Roman"/>
                <a:ea typeface="Times New Roman"/>
              </a:rPr>
              <a:t>, Е. Евтушенко. – СПб. : Питер, 2004. – 270 с. </a:t>
            </a:r>
          </a:p>
          <a:p>
            <a:pPr indent="450215" algn="just">
              <a:spcAft>
                <a:spcPts val="0"/>
              </a:spcAft>
            </a:pPr>
            <a:r>
              <a:rPr lang="ru-RU" sz="1400" dirty="0">
                <a:latin typeface="Times New Roman"/>
                <a:ea typeface="Times New Roman"/>
              </a:rPr>
              <a:t> 6. </a:t>
            </a:r>
            <a:r>
              <a:rPr lang="ru-RU" sz="1400" dirty="0" err="1">
                <a:latin typeface="Times New Roman"/>
                <a:ea typeface="Times New Roman"/>
              </a:rPr>
              <a:t>Багиев</a:t>
            </a:r>
            <a:r>
              <a:rPr lang="ru-RU" sz="1400" dirty="0">
                <a:latin typeface="Times New Roman"/>
                <a:ea typeface="Times New Roman"/>
              </a:rPr>
              <a:t>, Г. Л. Маркетинг : учебник для вузов / Г. Л. </a:t>
            </a:r>
            <a:r>
              <a:rPr lang="ru-RU" sz="1400" dirty="0" err="1">
                <a:latin typeface="Times New Roman"/>
                <a:ea typeface="Times New Roman"/>
              </a:rPr>
              <a:t>Багиев</a:t>
            </a:r>
            <a:r>
              <a:rPr lang="ru-RU" sz="1400" dirty="0">
                <a:latin typeface="Times New Roman"/>
                <a:ea typeface="Times New Roman"/>
              </a:rPr>
              <a:t>. – 3-е изд., </a:t>
            </a:r>
            <a:r>
              <a:rPr lang="ru-RU" sz="1400" dirty="0" err="1">
                <a:latin typeface="Times New Roman"/>
                <a:ea typeface="Times New Roman"/>
              </a:rPr>
              <a:t>перераб</a:t>
            </a:r>
            <a:r>
              <a:rPr lang="ru-RU" sz="1400" dirty="0">
                <a:latin typeface="Times New Roman"/>
                <a:ea typeface="Times New Roman"/>
              </a:rPr>
              <a:t>. и доп. – СПб. : Питер, 2007. </a:t>
            </a:r>
          </a:p>
          <a:p>
            <a:pPr indent="450215" algn="just">
              <a:spcAft>
                <a:spcPts val="0"/>
              </a:spcAft>
            </a:pPr>
            <a:r>
              <a:rPr lang="ru-RU" sz="1400" dirty="0">
                <a:latin typeface="Times New Roman"/>
                <a:ea typeface="Times New Roman"/>
              </a:rPr>
              <a:t> 7. Беляев, В. И. Маркетинг: основы теории и практики: учебник / </a:t>
            </a:r>
          </a:p>
          <a:p>
            <a:pPr algn="just">
              <a:spcAft>
                <a:spcPts val="0"/>
              </a:spcAft>
            </a:pPr>
            <a:r>
              <a:rPr lang="ru-RU" sz="1400" dirty="0">
                <a:latin typeface="Times New Roman"/>
                <a:ea typeface="Times New Roman"/>
              </a:rPr>
              <a:t>В. И. Беляев. – М. : КНОРУС, 2005. – 672 с. </a:t>
            </a:r>
          </a:p>
          <a:p>
            <a:pPr indent="450215" algn="just">
              <a:spcAft>
                <a:spcPts val="0"/>
              </a:spcAft>
            </a:pPr>
            <a:r>
              <a:rPr lang="ru-RU" sz="1400" dirty="0">
                <a:latin typeface="Times New Roman"/>
                <a:ea typeface="Times New Roman"/>
              </a:rPr>
              <a:t> 8. </a:t>
            </a:r>
            <a:r>
              <a:rPr lang="ru-RU" sz="1400" dirty="0" err="1">
                <a:latin typeface="Times New Roman"/>
                <a:ea typeface="Times New Roman"/>
              </a:rPr>
              <a:t>Беляевский</a:t>
            </a:r>
            <a:r>
              <a:rPr lang="ru-RU" sz="1400" dirty="0">
                <a:latin typeface="Times New Roman"/>
                <a:ea typeface="Times New Roman"/>
              </a:rPr>
              <a:t>, И. К. Маркетинговое исследование: информация, анализ, прогноз : учеб. пособие / И. К. </a:t>
            </a:r>
            <a:r>
              <a:rPr lang="ru-RU" sz="1400" dirty="0" err="1">
                <a:latin typeface="Times New Roman"/>
                <a:ea typeface="Times New Roman"/>
              </a:rPr>
              <a:t>Беляевский</a:t>
            </a:r>
            <a:r>
              <a:rPr lang="ru-RU" sz="1400" dirty="0">
                <a:latin typeface="Times New Roman"/>
                <a:ea typeface="Times New Roman"/>
              </a:rPr>
              <a:t>. – М. : Финансы и статистика, 2001. </a:t>
            </a:r>
          </a:p>
          <a:p>
            <a:pPr indent="450215" algn="just">
              <a:spcAft>
                <a:spcPts val="0"/>
              </a:spcAft>
            </a:pPr>
            <a:r>
              <a:rPr lang="ru-RU" sz="1400" dirty="0">
                <a:latin typeface="Times New Roman"/>
                <a:ea typeface="Times New Roman"/>
              </a:rPr>
              <a:t> 9. </a:t>
            </a:r>
            <a:r>
              <a:rPr lang="ru-RU" sz="1400" dirty="0" err="1">
                <a:latin typeface="Times New Roman"/>
                <a:ea typeface="Times New Roman"/>
              </a:rPr>
              <a:t>Бернет</a:t>
            </a:r>
            <a:r>
              <a:rPr lang="ru-RU" sz="1400" dirty="0">
                <a:latin typeface="Times New Roman"/>
                <a:ea typeface="Times New Roman"/>
              </a:rPr>
              <a:t>, Дж. Маркетинговые коммуникации: интегрированный подход / Дж. </a:t>
            </a:r>
            <a:r>
              <a:rPr lang="ru-RU" sz="1400" dirty="0" err="1">
                <a:latin typeface="Times New Roman"/>
                <a:ea typeface="Times New Roman"/>
              </a:rPr>
              <a:t>Бернет</a:t>
            </a:r>
            <a:r>
              <a:rPr lang="ru-RU" sz="1400" dirty="0">
                <a:latin typeface="Times New Roman"/>
                <a:ea typeface="Times New Roman"/>
              </a:rPr>
              <a:t>, С. </a:t>
            </a:r>
            <a:r>
              <a:rPr lang="ru-RU" sz="1400" dirty="0" err="1">
                <a:latin typeface="Times New Roman"/>
                <a:ea typeface="Times New Roman"/>
              </a:rPr>
              <a:t>Мориарти</a:t>
            </a:r>
            <a:r>
              <a:rPr lang="ru-RU" sz="1400" dirty="0">
                <a:latin typeface="Times New Roman"/>
                <a:ea typeface="Times New Roman"/>
              </a:rPr>
              <a:t>. – СПб. : Питер, 2001. </a:t>
            </a:r>
          </a:p>
          <a:p>
            <a:pPr indent="450215" algn="just">
              <a:spcAft>
                <a:spcPts val="0"/>
              </a:spcAft>
            </a:pPr>
            <a:r>
              <a:rPr lang="ru-RU" sz="1400" dirty="0">
                <a:latin typeface="Times New Roman"/>
                <a:ea typeface="Times New Roman"/>
              </a:rPr>
              <a:t> 10. Богданов, Е. Н. Психологические основы «Паблик </a:t>
            </a:r>
            <a:r>
              <a:rPr lang="ru-RU" sz="1400" dirty="0" err="1">
                <a:latin typeface="Times New Roman"/>
                <a:ea typeface="Times New Roman"/>
              </a:rPr>
              <a:t>рилейшнз</a:t>
            </a:r>
            <a:r>
              <a:rPr lang="ru-RU" sz="1400" dirty="0">
                <a:latin typeface="Times New Roman"/>
                <a:ea typeface="Times New Roman"/>
              </a:rPr>
              <a:t>» / Е. Н. Богданов, В. Г. </a:t>
            </a:r>
            <a:r>
              <a:rPr lang="ru-RU" sz="1400" dirty="0" err="1">
                <a:latin typeface="Times New Roman"/>
                <a:ea typeface="Times New Roman"/>
              </a:rPr>
              <a:t>Зазыкин</a:t>
            </a:r>
            <a:r>
              <a:rPr lang="ru-RU" sz="1400" dirty="0">
                <a:latin typeface="Times New Roman"/>
                <a:ea typeface="Times New Roman"/>
              </a:rPr>
              <a:t>. – 2-е изд. – СПб. : Питер, 2004. </a:t>
            </a:r>
          </a:p>
          <a:p>
            <a:pPr indent="450215" algn="just">
              <a:spcAft>
                <a:spcPts val="0"/>
              </a:spcAft>
            </a:pPr>
            <a:r>
              <a:rPr lang="ru-RU" sz="1400" dirty="0">
                <a:latin typeface="Times New Roman"/>
                <a:ea typeface="Times New Roman"/>
              </a:rPr>
              <a:t> 11. </a:t>
            </a:r>
            <a:r>
              <a:rPr lang="ru-RU" sz="1400" dirty="0" err="1">
                <a:latin typeface="Times New Roman"/>
                <a:ea typeface="Times New Roman"/>
              </a:rPr>
              <a:t>Блэкуэлл</a:t>
            </a:r>
            <a:r>
              <a:rPr lang="ru-RU" sz="1400" dirty="0">
                <a:latin typeface="Times New Roman"/>
                <a:ea typeface="Times New Roman"/>
              </a:rPr>
              <a:t>, Д. Поведение потребителей / Д. </a:t>
            </a:r>
            <a:r>
              <a:rPr lang="ru-RU" sz="1400" dirty="0" err="1">
                <a:latin typeface="Times New Roman"/>
                <a:ea typeface="Times New Roman"/>
              </a:rPr>
              <a:t>Блэкуэлл</a:t>
            </a:r>
            <a:r>
              <a:rPr lang="ru-RU" sz="1400" dirty="0">
                <a:latin typeface="Times New Roman"/>
                <a:ea typeface="Times New Roman"/>
              </a:rPr>
              <a:t>, П. </a:t>
            </a:r>
            <a:r>
              <a:rPr lang="ru-RU" sz="1400" dirty="0" err="1">
                <a:latin typeface="Times New Roman"/>
                <a:ea typeface="Times New Roman"/>
              </a:rPr>
              <a:t>Миниард</a:t>
            </a:r>
            <a:r>
              <a:rPr lang="ru-RU" sz="1400" dirty="0">
                <a:latin typeface="Times New Roman"/>
                <a:ea typeface="Times New Roman"/>
              </a:rPr>
              <a:t>, Дж. </a:t>
            </a:r>
            <a:r>
              <a:rPr lang="ru-RU" sz="1400" dirty="0" err="1">
                <a:latin typeface="Times New Roman"/>
                <a:ea typeface="Times New Roman"/>
              </a:rPr>
              <a:t>Энджел</a:t>
            </a:r>
            <a:r>
              <a:rPr lang="ru-RU" sz="1400" dirty="0">
                <a:latin typeface="Times New Roman"/>
                <a:ea typeface="Times New Roman"/>
              </a:rPr>
              <a:t>. – СПб. : Питер, 2002. </a:t>
            </a:r>
          </a:p>
          <a:p>
            <a:pPr indent="450215" algn="just">
              <a:spcAft>
                <a:spcPts val="0"/>
              </a:spcAft>
            </a:pPr>
            <a:r>
              <a:rPr lang="ru-RU" sz="1400" dirty="0">
                <a:latin typeface="Times New Roman"/>
                <a:ea typeface="Times New Roman"/>
              </a:rPr>
              <a:t> 12. </a:t>
            </a:r>
            <a:r>
              <a:rPr lang="ru-RU" sz="1400" dirty="0" err="1">
                <a:latin typeface="Times New Roman"/>
                <a:ea typeface="Times New Roman"/>
              </a:rPr>
              <a:t>Божук</a:t>
            </a:r>
            <a:r>
              <a:rPr lang="ru-RU" sz="1400" dirty="0">
                <a:latin typeface="Times New Roman"/>
                <a:ea typeface="Times New Roman"/>
              </a:rPr>
              <a:t>, С. Г. Маркетинговые исследования / С. Г. </a:t>
            </a:r>
            <a:r>
              <a:rPr lang="ru-RU" sz="1400" dirty="0" err="1">
                <a:latin typeface="Times New Roman"/>
                <a:ea typeface="Times New Roman"/>
              </a:rPr>
              <a:t>Божук</a:t>
            </a:r>
            <a:r>
              <a:rPr lang="ru-RU" sz="1400" dirty="0">
                <a:latin typeface="Times New Roman"/>
                <a:ea typeface="Times New Roman"/>
              </a:rPr>
              <a:t>, Л. Н. Ковалик. – СПб. : Питер, 2003. </a:t>
            </a:r>
          </a:p>
          <a:p>
            <a:pPr indent="450215" algn="just">
              <a:spcAft>
                <a:spcPts val="0"/>
              </a:spcAft>
            </a:pPr>
            <a:r>
              <a:rPr lang="ru-RU" sz="1400" dirty="0">
                <a:latin typeface="Times New Roman"/>
                <a:ea typeface="Times New Roman"/>
              </a:rPr>
              <a:t> 13. Бронникова, Т. С. Маркетинг, теория, методика, практика : учеб. пособие для вузов / Т. С. Бронникова, А. Б. Косолапов. – М. : </a:t>
            </a:r>
            <a:r>
              <a:rPr lang="ru-RU" sz="1400" dirty="0" err="1">
                <a:latin typeface="Times New Roman"/>
                <a:ea typeface="Times New Roman"/>
              </a:rPr>
              <a:t>КноРус</a:t>
            </a:r>
            <a:r>
              <a:rPr lang="ru-RU" sz="1400" dirty="0">
                <a:latin typeface="Times New Roman"/>
                <a:ea typeface="Times New Roman"/>
              </a:rPr>
              <a:t>, 2007. </a:t>
            </a:r>
          </a:p>
          <a:p>
            <a:pPr indent="450215" algn="just">
              <a:spcAft>
                <a:spcPts val="0"/>
              </a:spcAft>
            </a:pPr>
            <a:r>
              <a:rPr lang="ru-RU" sz="1400" dirty="0">
                <a:latin typeface="Times New Roman"/>
                <a:ea typeface="Times New Roman"/>
              </a:rPr>
              <a:t> 14. Буланов, А. Завтра-маркетинг / А. Буланов. – СПб. : Питер, 2008. </a:t>
            </a:r>
          </a:p>
          <a:p>
            <a:pPr indent="450215" algn="just">
              <a:spcAft>
                <a:spcPts val="0"/>
              </a:spcAft>
            </a:pPr>
            <a:r>
              <a:rPr lang="ru-RU" sz="1400" dirty="0">
                <a:latin typeface="Times New Roman"/>
                <a:ea typeface="Times New Roman"/>
              </a:rPr>
              <a:t> 15. Вертоградов, В. Управление продажами / В. Вертоградов. – 2-е изд. – СПб. : Питер, 2005. </a:t>
            </a:r>
          </a:p>
          <a:p>
            <a:pPr indent="450215" algn="just">
              <a:spcAft>
                <a:spcPts val="0"/>
              </a:spcAft>
            </a:pPr>
            <a:r>
              <a:rPr lang="ru-RU" sz="1400" dirty="0">
                <a:latin typeface="Times New Roman"/>
                <a:ea typeface="Times New Roman"/>
              </a:rPr>
              <a:t> 16. Виноградова, М. В. Организация и планирование деятельности предприятий сферы сервиса / М. В. Виноградова, З. И. Панина. – М. : Дашков и К, 2006. </a:t>
            </a:r>
          </a:p>
          <a:p>
            <a:pPr indent="450215" algn="just">
              <a:spcAft>
                <a:spcPts val="0"/>
              </a:spcAft>
            </a:pPr>
            <a:r>
              <a:rPr lang="ru-RU" sz="1400" dirty="0">
                <a:latin typeface="Times New Roman"/>
                <a:ea typeface="Times New Roman"/>
              </a:rPr>
              <a:t> 17. Гордон, Я. Х. Маркетинг партнерских отношений / Я. Х. Гордон. – СПб. : Питер, 2001. </a:t>
            </a:r>
          </a:p>
          <a:p>
            <a:pPr indent="450215" algn="just">
              <a:spcAft>
                <a:spcPts val="0"/>
              </a:spcAft>
            </a:pPr>
            <a:r>
              <a:rPr lang="ru-RU" sz="1400" dirty="0">
                <a:latin typeface="Times New Roman"/>
                <a:ea typeface="Times New Roman"/>
              </a:rPr>
              <a:t> 18. Герасименко, В. В. Управление ценовой политикой компании: учебник / В. Герасименко. – М. : </a:t>
            </a:r>
            <a:r>
              <a:rPr lang="ru-RU" sz="1400" dirty="0" err="1">
                <a:latin typeface="Times New Roman"/>
                <a:ea typeface="Times New Roman"/>
              </a:rPr>
              <a:t>Эксмо</a:t>
            </a:r>
            <a:r>
              <a:rPr lang="ru-RU" sz="1400" dirty="0">
                <a:latin typeface="Times New Roman"/>
                <a:ea typeface="Times New Roman"/>
              </a:rPr>
              <a:t>, 2006. </a:t>
            </a:r>
          </a:p>
          <a:p>
            <a:pPr indent="450215" algn="just">
              <a:spcAft>
                <a:spcPts val="0"/>
              </a:spcAft>
            </a:pPr>
            <a:r>
              <a:rPr lang="ru-RU" sz="1400" dirty="0">
                <a:latin typeface="Times New Roman"/>
                <a:ea typeface="Times New Roman"/>
              </a:rPr>
              <a:t> </a:t>
            </a:r>
            <a:endParaRPr lang="ru-RU" sz="1400" dirty="0">
              <a:effectLst/>
              <a:latin typeface="Times New Roman"/>
              <a:ea typeface="Times New Roman"/>
            </a:endParaRPr>
          </a:p>
        </p:txBody>
      </p:sp>
    </p:spTree>
    <p:extLst>
      <p:ext uri="{BB962C8B-B14F-4D97-AF65-F5344CB8AC3E}">
        <p14:creationId xmlns:p14="http://schemas.microsoft.com/office/powerpoint/2010/main" val="2171929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55104" y="275663"/>
            <a:ext cx="8915400" cy="6555641"/>
          </a:xfrm>
          <a:prstGeom prst="rect">
            <a:avLst/>
          </a:prstGeom>
        </p:spPr>
        <p:txBody>
          <a:bodyPr wrap="square">
            <a:spAutoFit/>
          </a:bodyPr>
          <a:lstStyle/>
          <a:p>
            <a:pPr indent="450215" algn="just">
              <a:spcAft>
                <a:spcPts val="0"/>
              </a:spcAft>
            </a:pPr>
            <a:r>
              <a:rPr lang="ru-RU" sz="1400" dirty="0">
                <a:latin typeface="Times New Roman"/>
                <a:ea typeface="Times New Roman"/>
              </a:rPr>
              <a:t> 19. </a:t>
            </a:r>
            <a:r>
              <a:rPr lang="ru-RU" sz="1400" dirty="0" err="1">
                <a:latin typeface="Times New Roman"/>
                <a:ea typeface="Times New Roman"/>
              </a:rPr>
              <a:t>Герчикова</a:t>
            </a:r>
            <a:r>
              <a:rPr lang="ru-RU" sz="1400" dirty="0">
                <a:latin typeface="Times New Roman"/>
                <a:ea typeface="Times New Roman"/>
              </a:rPr>
              <a:t>, И. Н. Маркетинг и международные экономические отношения / И. Н. </a:t>
            </a:r>
            <a:r>
              <a:rPr lang="ru-RU" sz="1400" dirty="0" err="1">
                <a:latin typeface="Times New Roman"/>
                <a:ea typeface="Times New Roman"/>
              </a:rPr>
              <a:t>Герчикова</a:t>
            </a:r>
            <a:r>
              <a:rPr lang="ru-RU" sz="1400" dirty="0">
                <a:latin typeface="Times New Roman"/>
                <a:ea typeface="Times New Roman"/>
              </a:rPr>
              <a:t>. – М. : Экономика, 2001. </a:t>
            </a:r>
          </a:p>
          <a:p>
            <a:pPr indent="450215" algn="just">
              <a:spcAft>
                <a:spcPts val="0"/>
              </a:spcAft>
            </a:pPr>
            <a:r>
              <a:rPr lang="ru-RU" sz="1400" dirty="0">
                <a:latin typeface="Times New Roman"/>
                <a:ea typeface="Times New Roman"/>
              </a:rPr>
              <a:t> 20. Голубков, Е. П. Маркетинговые исследования: теория, методология, практика : учебник / Е. П. Голубков. – М. : </a:t>
            </a:r>
            <a:r>
              <a:rPr lang="ru-RU" sz="1400" dirty="0" err="1">
                <a:latin typeface="Times New Roman"/>
                <a:ea typeface="Times New Roman"/>
              </a:rPr>
              <a:t>Финпресс</a:t>
            </a:r>
            <a:r>
              <a:rPr lang="ru-RU" sz="1400" dirty="0">
                <a:latin typeface="Times New Roman"/>
                <a:ea typeface="Times New Roman"/>
              </a:rPr>
              <a:t>, 2001. </a:t>
            </a:r>
          </a:p>
          <a:p>
            <a:pPr indent="450215" algn="just">
              <a:spcAft>
                <a:spcPts val="0"/>
              </a:spcAft>
            </a:pPr>
            <a:r>
              <a:rPr lang="ru-RU" sz="1400" dirty="0">
                <a:latin typeface="Times New Roman"/>
                <a:ea typeface="Times New Roman"/>
              </a:rPr>
              <a:t> 21. </a:t>
            </a:r>
            <a:r>
              <a:rPr lang="ru-RU" sz="1400" dirty="0" err="1">
                <a:latin typeface="Times New Roman"/>
                <a:ea typeface="Times New Roman"/>
              </a:rPr>
              <a:t>Жабина</a:t>
            </a:r>
            <a:r>
              <a:rPr lang="ru-RU" sz="1400" dirty="0">
                <a:latin typeface="Times New Roman"/>
                <a:ea typeface="Times New Roman"/>
              </a:rPr>
              <a:t>, С. Б. Маркетинг продукции и услуг: общественное питание : учеб. пособие / С. Б. </a:t>
            </a:r>
            <a:r>
              <a:rPr lang="ru-RU" sz="1400" dirty="0" err="1">
                <a:latin typeface="Times New Roman"/>
                <a:ea typeface="Times New Roman"/>
              </a:rPr>
              <a:t>Жабина</a:t>
            </a:r>
            <a:r>
              <a:rPr lang="ru-RU" sz="1400" dirty="0">
                <a:latin typeface="Times New Roman"/>
                <a:ea typeface="Times New Roman"/>
              </a:rPr>
              <a:t>. – М. : Академия, 2005. </a:t>
            </a:r>
          </a:p>
          <a:p>
            <a:pPr indent="450215" algn="just">
              <a:spcAft>
                <a:spcPts val="0"/>
              </a:spcAft>
            </a:pPr>
            <a:r>
              <a:rPr lang="ru-RU" sz="1400" dirty="0">
                <a:latin typeface="Times New Roman"/>
                <a:ea typeface="Times New Roman"/>
              </a:rPr>
              <a:t> 22. Завадский, М. Мастерство продажи / М. Завадский. – СПб. : Питер, 2007. </a:t>
            </a:r>
          </a:p>
          <a:p>
            <a:pPr indent="450215" algn="just">
              <a:spcAft>
                <a:spcPts val="0"/>
              </a:spcAft>
            </a:pPr>
            <a:r>
              <a:rPr lang="ru-RU" sz="1400" dirty="0">
                <a:latin typeface="Times New Roman"/>
                <a:ea typeface="Times New Roman"/>
              </a:rPr>
              <a:t> 23. </a:t>
            </a:r>
            <a:r>
              <a:rPr lang="ru-RU" sz="1400" dirty="0" err="1">
                <a:latin typeface="Times New Roman"/>
                <a:ea typeface="Times New Roman"/>
              </a:rPr>
              <a:t>Завгородняя</a:t>
            </a:r>
            <a:r>
              <a:rPr lang="ru-RU" sz="1400" dirty="0">
                <a:latin typeface="Times New Roman"/>
                <a:ea typeface="Times New Roman"/>
              </a:rPr>
              <a:t>, А. А. Маркетинговое планирование: анализ моделей управления / А. А. </a:t>
            </a:r>
            <a:r>
              <a:rPr lang="ru-RU" sz="1400" dirty="0" err="1">
                <a:latin typeface="Times New Roman"/>
                <a:ea typeface="Times New Roman"/>
              </a:rPr>
              <a:t>Завгородняя</a:t>
            </a:r>
            <a:r>
              <a:rPr lang="ru-RU" sz="1400" dirty="0">
                <a:latin typeface="Times New Roman"/>
                <a:ea typeface="Times New Roman"/>
              </a:rPr>
              <a:t>, Д. О. Ямпольская. – СПб. : Питер, 2002. </a:t>
            </a:r>
          </a:p>
          <a:p>
            <a:pPr indent="450215" algn="just">
              <a:spcAft>
                <a:spcPts val="0"/>
              </a:spcAft>
            </a:pPr>
            <a:r>
              <a:rPr lang="ru-RU" sz="1400" dirty="0">
                <a:latin typeface="Times New Roman"/>
                <a:ea typeface="Times New Roman"/>
              </a:rPr>
              <a:t> 24. </a:t>
            </a:r>
            <a:r>
              <a:rPr lang="ru-RU" sz="1400" dirty="0" err="1">
                <a:latin typeface="Times New Roman"/>
                <a:ea typeface="Times New Roman"/>
              </a:rPr>
              <a:t>Залтман</a:t>
            </a:r>
            <a:r>
              <a:rPr lang="ru-RU" sz="1400" dirty="0">
                <a:latin typeface="Times New Roman"/>
                <a:ea typeface="Times New Roman"/>
              </a:rPr>
              <a:t>, Дж. Как мыслят потребители: то, о чем не скажет потребитель, то, чего не знает ваш конкурент / Дж. </a:t>
            </a:r>
            <a:r>
              <a:rPr lang="ru-RU" sz="1400" dirty="0" err="1">
                <a:latin typeface="Times New Roman"/>
                <a:ea typeface="Times New Roman"/>
              </a:rPr>
              <a:t>Залтман</a:t>
            </a:r>
            <a:r>
              <a:rPr lang="ru-RU" sz="1400" dirty="0">
                <a:latin typeface="Times New Roman"/>
                <a:ea typeface="Times New Roman"/>
              </a:rPr>
              <a:t>. – СПб. : ПРАЙМ-ЕВРОЗНАК, 2006. </a:t>
            </a:r>
          </a:p>
          <a:p>
            <a:pPr indent="450215" algn="just">
              <a:spcAft>
                <a:spcPts val="0"/>
              </a:spcAft>
            </a:pPr>
            <a:r>
              <a:rPr lang="ru-RU" sz="1400" dirty="0">
                <a:latin typeface="Times New Roman"/>
                <a:ea typeface="Times New Roman"/>
              </a:rPr>
              <a:t> 25. Иловайский, Н. Д. Сервис на транспорте (железнодорожном): учебник для ж.-д. вузов / Н. Д. Иловайский, А. Н. Киселев. – М. : Маршрут, 2003. </a:t>
            </a:r>
          </a:p>
          <a:p>
            <a:pPr indent="450215" algn="just">
              <a:spcAft>
                <a:spcPts val="0"/>
              </a:spcAft>
            </a:pPr>
            <a:r>
              <a:rPr lang="ru-RU" sz="1400" dirty="0">
                <a:latin typeface="Times New Roman"/>
                <a:ea typeface="Times New Roman"/>
              </a:rPr>
              <a:t> 26. Каменева, Н. Г. Маркетинговые исследования : учеб. пособие / Н. Г. Каменева, В. А. Поляков. – М. : Вузовский учебник, 2006. </a:t>
            </a:r>
          </a:p>
          <a:p>
            <a:pPr indent="450215" algn="just">
              <a:spcAft>
                <a:spcPts val="0"/>
              </a:spcAft>
            </a:pPr>
            <a:r>
              <a:rPr lang="ru-RU" sz="1400" dirty="0">
                <a:latin typeface="Times New Roman"/>
                <a:ea typeface="Times New Roman"/>
              </a:rPr>
              <a:t> 27. Капитонов, Э. А. Корпоративная культура и PR / Э. А. Капитонов, А. Э. Капитонов. – М. : ИКЦ «</a:t>
            </a:r>
            <a:r>
              <a:rPr lang="ru-RU" sz="1400" dirty="0" err="1">
                <a:latin typeface="Times New Roman"/>
                <a:ea typeface="Times New Roman"/>
              </a:rPr>
              <a:t>МарТ</a:t>
            </a:r>
            <a:r>
              <a:rPr lang="ru-RU" sz="1400" dirty="0">
                <a:latin typeface="Times New Roman"/>
                <a:ea typeface="Times New Roman"/>
              </a:rPr>
              <a:t>», 2003. </a:t>
            </a:r>
          </a:p>
          <a:p>
            <a:pPr indent="450215" algn="just">
              <a:spcAft>
                <a:spcPts val="0"/>
              </a:spcAft>
            </a:pPr>
            <a:r>
              <a:rPr lang="ru-RU" sz="1400" dirty="0">
                <a:latin typeface="Times New Roman"/>
                <a:ea typeface="Times New Roman"/>
              </a:rPr>
              <a:t> 28. </a:t>
            </a:r>
            <a:r>
              <a:rPr lang="ru-RU" sz="1400" dirty="0" err="1">
                <a:latin typeface="Times New Roman"/>
                <a:ea typeface="Times New Roman"/>
              </a:rPr>
              <a:t>Котлер</a:t>
            </a:r>
            <a:r>
              <a:rPr lang="ru-RU" sz="1400" dirty="0">
                <a:latin typeface="Times New Roman"/>
                <a:ea typeface="Times New Roman"/>
              </a:rPr>
              <a:t>, Ф. Маркетинг менеджмент / Ф. </a:t>
            </a:r>
            <a:r>
              <a:rPr lang="ru-RU" sz="1400" dirty="0" err="1">
                <a:latin typeface="Times New Roman"/>
                <a:ea typeface="Times New Roman"/>
              </a:rPr>
              <a:t>Котлер</a:t>
            </a:r>
            <a:r>
              <a:rPr lang="ru-RU" sz="1400" dirty="0">
                <a:latin typeface="Times New Roman"/>
                <a:ea typeface="Times New Roman"/>
              </a:rPr>
              <a:t>. – 10-е изд. – СПб. : Питер Ком, 2001. </a:t>
            </a:r>
          </a:p>
          <a:p>
            <a:pPr indent="450215" algn="just">
              <a:spcAft>
                <a:spcPts val="0"/>
              </a:spcAft>
            </a:pPr>
            <a:r>
              <a:rPr lang="ru-RU" sz="1400" dirty="0">
                <a:latin typeface="Times New Roman"/>
                <a:ea typeface="Times New Roman"/>
              </a:rPr>
              <a:t> 29. </a:t>
            </a:r>
            <a:r>
              <a:rPr lang="ru-RU" sz="1400" dirty="0" err="1">
                <a:latin typeface="Times New Roman"/>
                <a:ea typeface="Times New Roman"/>
              </a:rPr>
              <a:t>Котлер</a:t>
            </a:r>
            <a:r>
              <a:rPr lang="ru-RU" sz="1400" dirty="0">
                <a:latin typeface="Times New Roman"/>
                <a:ea typeface="Times New Roman"/>
              </a:rPr>
              <a:t>, Ф. Основы маркетинга : краткий курс / Ф. </a:t>
            </a:r>
            <a:r>
              <a:rPr lang="ru-RU" sz="1400" dirty="0" err="1">
                <a:latin typeface="Times New Roman"/>
                <a:ea typeface="Times New Roman"/>
              </a:rPr>
              <a:t>Котлер</a:t>
            </a:r>
            <a:r>
              <a:rPr lang="ru-RU" sz="1400" dirty="0">
                <a:latin typeface="Times New Roman"/>
                <a:ea typeface="Times New Roman"/>
              </a:rPr>
              <a:t>. – Киев; </a:t>
            </a:r>
          </a:p>
          <a:p>
            <a:pPr algn="just">
              <a:spcAft>
                <a:spcPts val="0"/>
              </a:spcAft>
            </a:pPr>
            <a:r>
              <a:rPr lang="ru-RU" sz="1400" dirty="0">
                <a:latin typeface="Times New Roman"/>
                <a:ea typeface="Times New Roman"/>
              </a:rPr>
              <a:t>М. ; </a:t>
            </a:r>
            <a:r>
              <a:rPr lang="ru-RU" sz="1400" dirty="0" err="1">
                <a:latin typeface="Times New Roman"/>
                <a:ea typeface="Times New Roman"/>
              </a:rPr>
              <a:t>Спб</a:t>
            </a:r>
            <a:r>
              <a:rPr lang="ru-RU" sz="1400" dirty="0">
                <a:latin typeface="Times New Roman"/>
                <a:ea typeface="Times New Roman"/>
              </a:rPr>
              <a:t>. : Издательский дом «Вильямс», 2004. </a:t>
            </a:r>
          </a:p>
          <a:p>
            <a:pPr indent="450215" algn="just">
              <a:spcAft>
                <a:spcPts val="0"/>
              </a:spcAft>
            </a:pPr>
            <a:r>
              <a:rPr lang="ru-RU" sz="1400" dirty="0">
                <a:latin typeface="Times New Roman"/>
                <a:ea typeface="Times New Roman"/>
              </a:rPr>
              <a:t> 30. </a:t>
            </a:r>
            <a:r>
              <a:rPr lang="ru-RU" sz="1400" dirty="0" err="1">
                <a:latin typeface="Times New Roman"/>
                <a:ea typeface="Times New Roman"/>
              </a:rPr>
              <a:t>Котлер</a:t>
            </a:r>
            <a:r>
              <a:rPr lang="ru-RU" sz="1400" dirty="0">
                <a:latin typeface="Times New Roman"/>
                <a:ea typeface="Times New Roman"/>
              </a:rPr>
              <a:t>, Ф. 300 ключевых вопросов маркетинга: отвечает Филипп </a:t>
            </a:r>
          </a:p>
          <a:p>
            <a:pPr algn="just">
              <a:spcAft>
                <a:spcPts val="0"/>
              </a:spcAft>
            </a:pPr>
            <a:r>
              <a:rPr lang="ru-RU" sz="1400" dirty="0" err="1">
                <a:latin typeface="Times New Roman"/>
                <a:ea typeface="Times New Roman"/>
              </a:rPr>
              <a:t>Котлер</a:t>
            </a:r>
            <a:r>
              <a:rPr lang="ru-RU" sz="1400" dirty="0">
                <a:latin typeface="Times New Roman"/>
                <a:ea typeface="Times New Roman"/>
              </a:rPr>
              <a:t> / Ф. </a:t>
            </a:r>
            <a:r>
              <a:rPr lang="ru-RU" sz="1400" dirty="0" err="1">
                <a:latin typeface="Times New Roman"/>
                <a:ea typeface="Times New Roman"/>
              </a:rPr>
              <a:t>Котлер</a:t>
            </a:r>
            <a:r>
              <a:rPr lang="ru-RU" sz="1400" dirty="0">
                <a:latin typeface="Times New Roman"/>
                <a:ea typeface="Times New Roman"/>
              </a:rPr>
              <a:t>. – М. : Олимп-Бизнес, 2006. </a:t>
            </a:r>
          </a:p>
          <a:p>
            <a:pPr indent="450215" algn="just">
              <a:spcAft>
                <a:spcPts val="0"/>
              </a:spcAft>
            </a:pPr>
            <a:r>
              <a:rPr lang="ru-RU" sz="1400" dirty="0">
                <a:latin typeface="Times New Roman"/>
                <a:ea typeface="Times New Roman"/>
              </a:rPr>
              <a:t> 31. </a:t>
            </a:r>
            <a:r>
              <a:rPr lang="ru-RU" sz="1400" dirty="0" err="1">
                <a:latin typeface="Times New Roman"/>
                <a:ea typeface="Times New Roman"/>
              </a:rPr>
              <a:t>Котлер</a:t>
            </a:r>
            <a:r>
              <a:rPr lang="ru-RU" sz="1400" dirty="0">
                <a:latin typeface="Times New Roman"/>
                <a:ea typeface="Times New Roman"/>
              </a:rPr>
              <a:t>, Ф. Новые маркетинговые технологии. Методики создания гениальных идей / Ф. </a:t>
            </a:r>
            <a:r>
              <a:rPr lang="ru-RU" sz="1400" dirty="0" err="1">
                <a:latin typeface="Times New Roman"/>
                <a:ea typeface="Times New Roman"/>
              </a:rPr>
              <a:t>Котлер</a:t>
            </a:r>
            <a:r>
              <a:rPr lang="ru-RU" sz="1400" dirty="0">
                <a:latin typeface="Times New Roman"/>
                <a:ea typeface="Times New Roman"/>
              </a:rPr>
              <a:t>, Триас де Без Ф. – СПб. : </a:t>
            </a:r>
            <a:r>
              <a:rPr lang="ru-RU" sz="1400" dirty="0" err="1">
                <a:latin typeface="Times New Roman"/>
                <a:ea typeface="Times New Roman"/>
              </a:rPr>
              <a:t>Издат</a:t>
            </a:r>
            <a:r>
              <a:rPr lang="ru-RU" sz="1400" dirty="0">
                <a:latin typeface="Times New Roman"/>
                <a:ea typeface="Times New Roman"/>
              </a:rPr>
              <a:t>. дом «Нева», 2004. </a:t>
            </a:r>
          </a:p>
          <a:p>
            <a:pPr indent="450215" algn="just">
              <a:spcAft>
                <a:spcPts val="0"/>
              </a:spcAft>
            </a:pPr>
            <a:r>
              <a:rPr lang="ru-RU" sz="1400" dirty="0">
                <a:latin typeface="Times New Roman"/>
                <a:ea typeface="Times New Roman"/>
              </a:rPr>
              <a:t> 32. Крылова, Г. Д. Маркетинг. Теория и практика : учебник для вузов / Г. Д. Крылова, М. И. Соколова. – М. : ЮНИТИ-Дана, 2004. </a:t>
            </a:r>
          </a:p>
          <a:p>
            <a:pPr indent="450215" algn="just">
              <a:spcAft>
                <a:spcPts val="0"/>
              </a:spcAft>
            </a:pPr>
            <a:r>
              <a:rPr lang="ru-RU" sz="1400" dirty="0">
                <a:latin typeface="Times New Roman"/>
                <a:ea typeface="Times New Roman"/>
              </a:rPr>
              <a:t> 33. Лебедев-Любимов, А. Н. Психология в маркетинге. </a:t>
            </a:r>
            <a:r>
              <a:rPr lang="ru-RU" sz="1400" dirty="0" err="1">
                <a:latin typeface="Times New Roman"/>
                <a:ea typeface="Times New Roman"/>
              </a:rPr>
              <a:t>Cool</a:t>
            </a:r>
            <a:r>
              <a:rPr lang="ru-RU" sz="1400" dirty="0">
                <a:latin typeface="Times New Roman"/>
                <a:ea typeface="Times New Roman"/>
              </a:rPr>
              <a:t>-</a:t>
            </a:r>
            <a:r>
              <a:rPr lang="ru-RU" sz="1400" dirty="0" err="1">
                <a:latin typeface="Times New Roman"/>
                <a:ea typeface="Times New Roman"/>
              </a:rPr>
              <a:t>Brand</a:t>
            </a:r>
            <a:r>
              <a:rPr lang="ru-RU" sz="1400" dirty="0">
                <a:latin typeface="Times New Roman"/>
                <a:ea typeface="Times New Roman"/>
              </a:rPr>
              <a:t>-стратегия / А. Н. Лебедев-Любимов. – СПб. : Питер, 2008. </a:t>
            </a:r>
          </a:p>
          <a:p>
            <a:pPr indent="450215" algn="just">
              <a:spcAft>
                <a:spcPts val="0"/>
              </a:spcAft>
            </a:pPr>
            <a:r>
              <a:rPr lang="ru-RU" sz="1400" dirty="0">
                <a:latin typeface="Times New Roman"/>
                <a:ea typeface="Times New Roman"/>
              </a:rPr>
              <a:t> 34. Лысова, Н. А. Управление ценами : учеб. пособие для вузов / Н. А. Лысова, Л. Ф. Чернева. – М. : </a:t>
            </a:r>
            <a:r>
              <a:rPr lang="ru-RU" sz="1400" dirty="0" err="1">
                <a:latin typeface="Times New Roman"/>
                <a:ea typeface="Times New Roman"/>
              </a:rPr>
              <a:t>Кнорус</a:t>
            </a:r>
            <a:r>
              <a:rPr lang="ru-RU" sz="1400" dirty="0">
                <a:latin typeface="Times New Roman"/>
                <a:ea typeface="Times New Roman"/>
              </a:rPr>
              <a:t>, 2006</a:t>
            </a:r>
            <a:r>
              <a:rPr lang="ru-RU" sz="1400" dirty="0" smtClean="0">
                <a:latin typeface="Times New Roman"/>
                <a:ea typeface="Times New Roman"/>
              </a:rPr>
              <a:t>.</a:t>
            </a:r>
            <a:endParaRPr lang="ru-RU" sz="1400" dirty="0">
              <a:latin typeface="Times New Roman"/>
              <a:ea typeface="Times New Roman"/>
            </a:endParaRPr>
          </a:p>
        </p:txBody>
      </p:sp>
    </p:spTree>
    <p:extLst>
      <p:ext uri="{BB962C8B-B14F-4D97-AF65-F5344CB8AC3E}">
        <p14:creationId xmlns:p14="http://schemas.microsoft.com/office/powerpoint/2010/main" val="564024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28600" y="228600"/>
            <a:ext cx="8763000" cy="6553200"/>
          </a:xfrm>
          <a:prstGeom prst="rect">
            <a:avLst/>
          </a:prstGeom>
        </p:spPr>
        <p:txBody>
          <a:bodyPr wrap="square">
            <a:spAutoFit/>
          </a:bodyPr>
          <a:lstStyle/>
          <a:p>
            <a:pPr indent="450215" algn="just">
              <a:spcAft>
                <a:spcPts val="0"/>
              </a:spcAft>
            </a:pPr>
            <a:r>
              <a:rPr lang="ru-RU" sz="1400" dirty="0">
                <a:latin typeface="Times New Roman"/>
                <a:ea typeface="Times New Roman"/>
              </a:rPr>
              <a:t> 35. </a:t>
            </a:r>
            <a:r>
              <a:rPr lang="ru-RU" sz="1400" dirty="0" err="1">
                <a:latin typeface="Times New Roman"/>
                <a:ea typeface="Times New Roman"/>
              </a:rPr>
              <a:t>Эриашвили</a:t>
            </a:r>
            <a:r>
              <a:rPr lang="ru-RU" sz="1400" dirty="0">
                <a:latin typeface="Times New Roman"/>
                <a:ea typeface="Times New Roman"/>
              </a:rPr>
              <a:t>, Н. Д. Маркетинг : учебник для вузов / Н. Д. </a:t>
            </a:r>
            <a:r>
              <a:rPr lang="ru-RU" sz="1400" dirty="0" err="1">
                <a:latin typeface="Times New Roman"/>
                <a:ea typeface="Times New Roman"/>
              </a:rPr>
              <a:t>Эриашвили</a:t>
            </a:r>
            <a:r>
              <a:rPr lang="ru-RU" sz="1400" dirty="0">
                <a:latin typeface="Times New Roman"/>
                <a:ea typeface="Times New Roman"/>
              </a:rPr>
              <a:t>, К. </a:t>
            </a:r>
            <a:r>
              <a:rPr lang="ru-RU" sz="1400" dirty="0" err="1">
                <a:latin typeface="Times New Roman"/>
                <a:ea typeface="Times New Roman"/>
              </a:rPr>
              <a:t>Ховард</a:t>
            </a:r>
            <a:r>
              <a:rPr lang="ru-RU" sz="1400" dirty="0">
                <a:latin typeface="Times New Roman"/>
                <a:ea typeface="Times New Roman"/>
              </a:rPr>
              <a:t>, Ю. А. </a:t>
            </a:r>
            <a:r>
              <a:rPr lang="ru-RU" sz="1400" dirty="0" err="1">
                <a:latin typeface="Times New Roman"/>
                <a:ea typeface="Times New Roman"/>
              </a:rPr>
              <a:t>Цыпкин</a:t>
            </a:r>
            <a:r>
              <a:rPr lang="ru-RU" sz="1400" dirty="0">
                <a:latin typeface="Times New Roman"/>
                <a:ea typeface="Times New Roman"/>
              </a:rPr>
              <a:t> ; под ред. Э. И. </a:t>
            </a:r>
            <a:r>
              <a:rPr lang="ru-RU" sz="1400" dirty="0" err="1">
                <a:latin typeface="Times New Roman"/>
                <a:ea typeface="Times New Roman"/>
              </a:rPr>
              <a:t>Эриашвили</a:t>
            </a:r>
            <a:r>
              <a:rPr lang="ru-RU" sz="1400" dirty="0">
                <a:latin typeface="Times New Roman"/>
                <a:ea typeface="Times New Roman"/>
              </a:rPr>
              <a:t>. – 2-е изд., </a:t>
            </a:r>
            <a:r>
              <a:rPr lang="ru-RU" sz="1400" dirty="0" err="1">
                <a:latin typeface="Times New Roman"/>
                <a:ea typeface="Times New Roman"/>
              </a:rPr>
              <a:t>перераб</a:t>
            </a:r>
            <a:r>
              <a:rPr lang="ru-RU" sz="1400" dirty="0">
                <a:latin typeface="Times New Roman"/>
                <a:ea typeface="Times New Roman"/>
              </a:rPr>
              <a:t>. и доп. – М. : ЮНИТИ-ДАНА, 2000. </a:t>
            </a:r>
          </a:p>
          <a:p>
            <a:pPr indent="450215" algn="just">
              <a:spcAft>
                <a:spcPts val="0"/>
              </a:spcAft>
            </a:pPr>
            <a:r>
              <a:rPr lang="ru-RU" sz="1400" dirty="0">
                <a:latin typeface="Times New Roman"/>
                <a:ea typeface="Times New Roman"/>
              </a:rPr>
              <a:t> 36. Маркетинг : учеб. пособие для вузов / под ред. А. П. Мищенко. – М. : </a:t>
            </a:r>
            <a:r>
              <a:rPr lang="ru-RU" sz="1400" dirty="0" err="1">
                <a:latin typeface="Times New Roman"/>
                <a:ea typeface="Times New Roman"/>
              </a:rPr>
              <a:t>Кнорус</a:t>
            </a:r>
            <a:r>
              <a:rPr lang="ru-RU" sz="1400" dirty="0">
                <a:latin typeface="Times New Roman"/>
                <a:ea typeface="Times New Roman"/>
              </a:rPr>
              <a:t>, 2006. </a:t>
            </a:r>
          </a:p>
          <a:p>
            <a:pPr indent="450215" algn="just">
              <a:spcAft>
                <a:spcPts val="0"/>
              </a:spcAft>
            </a:pPr>
            <a:r>
              <a:rPr lang="ru-RU" sz="1400" dirty="0">
                <a:latin typeface="Times New Roman"/>
                <a:ea typeface="Times New Roman"/>
              </a:rPr>
              <a:t> 37. Маркетинг : общий курс / под ред. Н. Я. </a:t>
            </a:r>
            <a:r>
              <a:rPr lang="ru-RU" sz="1400" dirty="0" err="1">
                <a:latin typeface="Times New Roman"/>
                <a:ea typeface="Times New Roman"/>
              </a:rPr>
              <a:t>Колюжновой</a:t>
            </a:r>
            <a:r>
              <a:rPr lang="ru-RU" sz="1400" dirty="0">
                <a:latin typeface="Times New Roman"/>
                <a:ea typeface="Times New Roman"/>
              </a:rPr>
              <a:t>, А. Я. Якобсона. – Омега-Л, 2006.</a:t>
            </a:r>
          </a:p>
          <a:p>
            <a:pPr indent="450215" algn="just">
              <a:spcAft>
                <a:spcPts val="0"/>
              </a:spcAft>
            </a:pPr>
            <a:r>
              <a:rPr lang="ru-RU" sz="1400" dirty="0">
                <a:latin typeface="Times New Roman"/>
                <a:ea typeface="Times New Roman"/>
              </a:rPr>
              <a:t> 38. Мельникова, О. Т. Фокус-группы в маркетинговом исследовании: </a:t>
            </a:r>
          </a:p>
          <a:p>
            <a:pPr algn="just">
              <a:spcAft>
                <a:spcPts val="0"/>
              </a:spcAft>
            </a:pPr>
            <a:r>
              <a:rPr lang="ru-RU" sz="1400" dirty="0">
                <a:latin typeface="Times New Roman"/>
                <a:ea typeface="Times New Roman"/>
              </a:rPr>
              <a:t>учеб. пособие / О. Т. Мельникова. – М. : ИЦ «Академия», 2003. </a:t>
            </a:r>
          </a:p>
          <a:p>
            <a:pPr indent="450215" algn="just">
              <a:spcAft>
                <a:spcPts val="0"/>
              </a:spcAft>
            </a:pPr>
            <a:r>
              <a:rPr lang="ru-RU" sz="1400" dirty="0">
                <a:latin typeface="Times New Roman"/>
                <a:ea typeface="Times New Roman"/>
              </a:rPr>
              <a:t> 39. Музыкант, В. Л. Формирование бренда средствами рекламы и PR / 	В. Л. Музыкант. – М. : </a:t>
            </a:r>
            <a:r>
              <a:rPr lang="ru-RU" sz="1400" dirty="0" err="1">
                <a:latin typeface="Times New Roman"/>
                <a:ea typeface="Times New Roman"/>
              </a:rPr>
              <a:t>Экономистъ</a:t>
            </a:r>
            <a:r>
              <a:rPr lang="ru-RU" sz="1400" dirty="0">
                <a:latin typeface="Times New Roman"/>
                <a:ea typeface="Times New Roman"/>
              </a:rPr>
              <a:t>, 2004. </a:t>
            </a:r>
          </a:p>
          <a:p>
            <a:pPr indent="450215" algn="just">
              <a:spcAft>
                <a:spcPts val="0"/>
              </a:spcAft>
            </a:pPr>
            <a:r>
              <a:rPr lang="ru-RU" sz="1400" dirty="0">
                <a:latin typeface="Times New Roman"/>
                <a:ea typeface="Times New Roman"/>
              </a:rPr>
              <a:t> 40. </a:t>
            </a:r>
            <a:r>
              <a:rPr lang="ru-RU" sz="1400" dirty="0" err="1">
                <a:latin typeface="Times New Roman"/>
                <a:ea typeface="Times New Roman"/>
              </a:rPr>
              <a:t>Мураханова</a:t>
            </a:r>
            <a:r>
              <a:rPr lang="ru-RU" sz="1400" dirty="0">
                <a:latin typeface="Times New Roman"/>
                <a:ea typeface="Times New Roman"/>
              </a:rPr>
              <a:t>, Н. М. Маркетинг: сборник практических задач и ситуаций : учеб. пособие для студ. сред. проф. учеб. </a:t>
            </a:r>
            <a:r>
              <a:rPr lang="ru-RU" sz="1400" dirty="0" err="1">
                <a:latin typeface="Times New Roman"/>
                <a:ea typeface="Times New Roman"/>
              </a:rPr>
              <a:t>завед</a:t>
            </a:r>
            <a:r>
              <a:rPr lang="ru-RU" sz="1400" dirty="0">
                <a:latin typeface="Times New Roman"/>
                <a:ea typeface="Times New Roman"/>
              </a:rPr>
              <a:t>. / Н. М. </a:t>
            </a:r>
            <a:r>
              <a:rPr lang="ru-RU" sz="1400" dirty="0" err="1">
                <a:latin typeface="Times New Roman"/>
                <a:ea typeface="Times New Roman"/>
              </a:rPr>
              <a:t>Мурахтанова</a:t>
            </a:r>
            <a:r>
              <a:rPr lang="ru-RU" sz="1400" dirty="0">
                <a:latin typeface="Times New Roman"/>
                <a:ea typeface="Times New Roman"/>
              </a:rPr>
              <a:t>, Е. И </a:t>
            </a:r>
            <a:r>
              <a:rPr lang="ru-RU" sz="1400" dirty="0" err="1">
                <a:latin typeface="Times New Roman"/>
                <a:ea typeface="Times New Roman"/>
              </a:rPr>
              <a:t>Ееремина</a:t>
            </a:r>
            <a:r>
              <a:rPr lang="ru-RU" sz="1400" dirty="0">
                <a:latin typeface="Times New Roman"/>
                <a:ea typeface="Times New Roman"/>
              </a:rPr>
              <a:t>. – М. : Издательский центр «Академия», 2004. </a:t>
            </a:r>
          </a:p>
          <a:p>
            <a:pPr indent="450215" algn="just">
              <a:spcAft>
                <a:spcPts val="0"/>
              </a:spcAft>
            </a:pPr>
            <a:r>
              <a:rPr lang="ru-RU" sz="1400" dirty="0">
                <a:latin typeface="Times New Roman"/>
                <a:ea typeface="Times New Roman"/>
              </a:rPr>
              <a:t> 41. </a:t>
            </a:r>
            <a:r>
              <a:rPr lang="ru-RU" sz="1400" dirty="0" err="1">
                <a:latin typeface="Times New Roman"/>
                <a:ea typeface="Times New Roman"/>
              </a:rPr>
              <a:t>Николайчук</a:t>
            </a:r>
            <a:r>
              <a:rPr lang="ru-RU" sz="1400" dirty="0">
                <a:latin typeface="Times New Roman"/>
                <a:ea typeface="Times New Roman"/>
              </a:rPr>
              <a:t>, В. Е. Маркетинг и менеджмент услуг: деловой сервис / </a:t>
            </a:r>
          </a:p>
          <a:p>
            <a:pPr algn="just">
              <a:spcAft>
                <a:spcPts val="0"/>
              </a:spcAft>
            </a:pPr>
            <a:r>
              <a:rPr lang="ru-RU" sz="1400" dirty="0">
                <a:latin typeface="Times New Roman"/>
                <a:ea typeface="Times New Roman"/>
              </a:rPr>
              <a:t>В. Е. </a:t>
            </a:r>
            <a:r>
              <a:rPr lang="ru-RU" sz="1400" dirty="0" err="1">
                <a:latin typeface="Times New Roman"/>
                <a:ea typeface="Times New Roman"/>
              </a:rPr>
              <a:t>Николайчук</a:t>
            </a:r>
            <a:r>
              <a:rPr lang="ru-RU" sz="1400" dirty="0">
                <a:latin typeface="Times New Roman"/>
                <a:ea typeface="Times New Roman"/>
              </a:rPr>
              <a:t>. – СПб. : Питер, 2005. </a:t>
            </a:r>
          </a:p>
          <a:p>
            <a:pPr indent="450215" algn="just">
              <a:spcAft>
                <a:spcPts val="0"/>
              </a:spcAft>
            </a:pPr>
            <a:r>
              <a:rPr lang="ru-RU" sz="1400" dirty="0">
                <a:latin typeface="Times New Roman"/>
                <a:ea typeface="Times New Roman"/>
              </a:rPr>
              <a:t>42. </a:t>
            </a:r>
            <a:r>
              <a:rPr lang="ru-RU" sz="1400" dirty="0" err="1">
                <a:latin typeface="Times New Roman"/>
                <a:ea typeface="Times New Roman"/>
              </a:rPr>
              <a:t>Панкрухин</a:t>
            </a:r>
            <a:r>
              <a:rPr lang="ru-RU" sz="1400" dirty="0">
                <a:latin typeface="Times New Roman"/>
                <a:ea typeface="Times New Roman"/>
              </a:rPr>
              <a:t>, А. П. Маркетинг : учебник для вузов / А. П. </a:t>
            </a:r>
            <a:r>
              <a:rPr lang="ru-RU" sz="1400" dirty="0" err="1">
                <a:latin typeface="Times New Roman"/>
                <a:ea typeface="Times New Roman"/>
              </a:rPr>
              <a:t>Панкрухин</a:t>
            </a:r>
            <a:r>
              <a:rPr lang="ru-RU" sz="1400" dirty="0">
                <a:latin typeface="Times New Roman"/>
                <a:ea typeface="Times New Roman"/>
              </a:rPr>
              <a:t> // </a:t>
            </a:r>
          </a:p>
          <a:p>
            <a:pPr algn="just">
              <a:spcAft>
                <a:spcPts val="0"/>
              </a:spcAft>
            </a:pPr>
            <a:r>
              <a:rPr lang="ru-RU" sz="1400" dirty="0">
                <a:latin typeface="Times New Roman"/>
                <a:ea typeface="Times New Roman"/>
              </a:rPr>
              <a:t>Гильдия маркетологов. – 4-е изд. – М. : Омега-Л, 2006. </a:t>
            </a:r>
          </a:p>
          <a:p>
            <a:pPr indent="450215" algn="just">
              <a:spcAft>
                <a:spcPts val="0"/>
              </a:spcAft>
            </a:pPr>
            <a:r>
              <a:rPr lang="ru-RU" sz="1400" dirty="0">
                <a:latin typeface="Times New Roman"/>
                <a:ea typeface="Times New Roman"/>
              </a:rPr>
              <a:t>43. </a:t>
            </a:r>
            <a:r>
              <a:rPr lang="ru-RU" sz="1400" dirty="0" err="1">
                <a:latin typeface="Times New Roman"/>
                <a:ea typeface="Times New Roman"/>
              </a:rPr>
              <a:t>Песоцкая</a:t>
            </a:r>
            <a:r>
              <a:rPr lang="ru-RU" sz="1400" dirty="0">
                <a:latin typeface="Times New Roman"/>
                <a:ea typeface="Times New Roman"/>
              </a:rPr>
              <a:t>, Е. В. Маркетинг услуг / Е. В. </a:t>
            </a:r>
            <a:r>
              <a:rPr lang="ru-RU" sz="1400" dirty="0" err="1">
                <a:latin typeface="Times New Roman"/>
                <a:ea typeface="Times New Roman"/>
              </a:rPr>
              <a:t>Песоцкая</a:t>
            </a:r>
            <a:r>
              <a:rPr lang="ru-RU" sz="1400" dirty="0">
                <a:latin typeface="Times New Roman"/>
                <a:ea typeface="Times New Roman"/>
              </a:rPr>
              <a:t>. – СПб. : Питер, 2000. </a:t>
            </a:r>
          </a:p>
          <a:p>
            <a:pPr indent="450215" algn="just">
              <a:spcAft>
                <a:spcPts val="0"/>
              </a:spcAft>
            </a:pPr>
            <a:r>
              <a:rPr lang="ru-RU" sz="1400" dirty="0">
                <a:latin typeface="Times New Roman"/>
                <a:ea typeface="Times New Roman"/>
              </a:rPr>
              <a:t> 44. </a:t>
            </a:r>
            <a:r>
              <a:rPr lang="ru-RU" sz="1400" dirty="0" err="1">
                <a:latin typeface="Times New Roman"/>
                <a:ea typeface="Times New Roman"/>
              </a:rPr>
              <a:t>Постма</a:t>
            </a:r>
            <a:r>
              <a:rPr lang="ru-RU" sz="1400" dirty="0">
                <a:latin typeface="Times New Roman"/>
                <a:ea typeface="Times New Roman"/>
              </a:rPr>
              <a:t>, П. Новая эра маркетинга. Будущее маркетинга в век новых технологий / П. </a:t>
            </a:r>
            <a:r>
              <a:rPr lang="ru-RU" sz="1400" dirty="0" err="1">
                <a:latin typeface="Times New Roman"/>
                <a:ea typeface="Times New Roman"/>
              </a:rPr>
              <a:t>Постма</a:t>
            </a:r>
            <a:r>
              <a:rPr lang="ru-RU" sz="1400" dirty="0">
                <a:latin typeface="Times New Roman"/>
                <a:ea typeface="Times New Roman"/>
              </a:rPr>
              <a:t>. – СПб. : Питер, 2002. </a:t>
            </a:r>
          </a:p>
          <a:p>
            <a:pPr indent="450215" algn="just">
              <a:spcAft>
                <a:spcPts val="0"/>
              </a:spcAft>
            </a:pPr>
            <a:r>
              <a:rPr lang="ru-RU" sz="1400" dirty="0">
                <a:latin typeface="Times New Roman"/>
                <a:ea typeface="Times New Roman"/>
              </a:rPr>
              <a:t>	45. </a:t>
            </a:r>
            <a:r>
              <a:rPr lang="ru-RU" sz="1400" dirty="0" err="1">
                <a:latin typeface="Times New Roman"/>
                <a:ea typeface="Times New Roman"/>
              </a:rPr>
              <a:t>Ромат</a:t>
            </a:r>
            <a:r>
              <a:rPr lang="ru-RU" sz="1400" dirty="0">
                <a:latin typeface="Times New Roman"/>
                <a:ea typeface="Times New Roman"/>
              </a:rPr>
              <a:t>, Е. В. Реклама / Е. В. </a:t>
            </a:r>
            <a:r>
              <a:rPr lang="ru-RU" sz="1400" dirty="0" err="1">
                <a:latin typeface="Times New Roman"/>
                <a:ea typeface="Times New Roman"/>
              </a:rPr>
              <a:t>Ромат</a:t>
            </a:r>
            <a:r>
              <a:rPr lang="ru-RU" sz="1400" dirty="0">
                <a:latin typeface="Times New Roman"/>
                <a:ea typeface="Times New Roman"/>
              </a:rPr>
              <a:t>. – СПб. : Питер, 2002. </a:t>
            </a:r>
          </a:p>
          <a:p>
            <a:pPr indent="450215" algn="just">
              <a:spcAft>
                <a:spcPts val="0"/>
              </a:spcAft>
            </a:pPr>
            <a:r>
              <a:rPr lang="ru-RU" sz="1400" dirty="0">
                <a:latin typeface="Times New Roman"/>
                <a:ea typeface="Times New Roman"/>
              </a:rPr>
              <a:t> 46. Рычкова, Н. В. Особенности маркетинговых инноваций : учеб. пособие для вузов / Н. В. Рычкова. – М. : </a:t>
            </a:r>
            <a:r>
              <a:rPr lang="ru-RU" sz="1400" dirty="0" err="1">
                <a:latin typeface="Times New Roman"/>
                <a:ea typeface="Times New Roman"/>
              </a:rPr>
              <a:t>Кнорус</a:t>
            </a:r>
            <a:r>
              <a:rPr lang="ru-RU" sz="1400" dirty="0">
                <a:latin typeface="Times New Roman"/>
                <a:ea typeface="Times New Roman"/>
              </a:rPr>
              <a:t>, 2005. </a:t>
            </a:r>
          </a:p>
          <a:p>
            <a:pPr indent="450215" algn="just">
              <a:spcAft>
                <a:spcPts val="0"/>
              </a:spcAft>
            </a:pPr>
            <a:r>
              <a:rPr lang="ru-RU" sz="1400" dirty="0">
                <a:latin typeface="Times New Roman"/>
                <a:ea typeface="Times New Roman"/>
              </a:rPr>
              <a:t> 47. Сальников, В. П. Ценообразование : учеб. пособие / В. П. Сальников. – 2-е изд. – СПб. : Лексикон, 2002. </a:t>
            </a:r>
          </a:p>
          <a:p>
            <a:pPr indent="450215" algn="just">
              <a:spcAft>
                <a:spcPts val="0"/>
              </a:spcAft>
            </a:pPr>
            <a:r>
              <a:rPr lang="ru-RU" sz="1400" dirty="0">
                <a:latin typeface="Times New Roman"/>
                <a:ea typeface="Times New Roman"/>
              </a:rPr>
              <a:t> 48. Семенов, В. М. Сервис промышленных товаров / В. М. Семенов, О. Е. Васильева. – М. : Центр экономики и маркетинга, 2001. </a:t>
            </a:r>
          </a:p>
          <a:p>
            <a:pPr indent="450215" algn="just">
              <a:spcAft>
                <a:spcPts val="0"/>
              </a:spcAft>
            </a:pPr>
            <a:r>
              <a:rPr lang="ru-RU" sz="1400" dirty="0">
                <a:latin typeface="Times New Roman"/>
                <a:ea typeface="Times New Roman"/>
              </a:rPr>
              <a:t> 49. Смирнова, В. В. Секреты мотивации продавцов / В. В. Смирнова. – </a:t>
            </a:r>
          </a:p>
          <a:p>
            <a:pPr algn="just">
              <a:spcAft>
                <a:spcPts val="0"/>
              </a:spcAft>
            </a:pPr>
            <a:r>
              <a:rPr lang="ru-RU" sz="1400" dirty="0">
                <a:latin typeface="Times New Roman"/>
                <a:ea typeface="Times New Roman"/>
              </a:rPr>
              <a:t>СПб. : Питер, 2006. </a:t>
            </a:r>
            <a:endParaRPr lang="en-US" sz="1400" dirty="0" smtClean="0">
              <a:latin typeface="Times New Roman"/>
              <a:ea typeface="Times New Roman"/>
            </a:endParaRPr>
          </a:p>
          <a:p>
            <a:pPr indent="450215" algn="just">
              <a:spcAft>
                <a:spcPts val="0"/>
              </a:spcAft>
            </a:pPr>
            <a:r>
              <a:rPr lang="ru-RU" sz="1400" dirty="0">
                <a:latin typeface="Times New Roman"/>
                <a:ea typeface="Times New Roman"/>
              </a:rPr>
              <a:t>50. Смоляков, В. В. Служба сбыта в российских компаниях: организация работы, финансирование, планирование результатов / В. В. Смоляков. – М. : Вершина, 2007. </a:t>
            </a:r>
            <a:endParaRPr lang="ru-RU" sz="1200" dirty="0">
              <a:latin typeface="Times New Roman"/>
              <a:ea typeface="Times New Roman"/>
            </a:endParaRPr>
          </a:p>
          <a:p>
            <a:pPr indent="450215" algn="just">
              <a:spcAft>
                <a:spcPts val="0"/>
              </a:spcAft>
            </a:pPr>
            <a:r>
              <a:rPr lang="ru-RU" sz="1400" dirty="0">
                <a:latin typeface="Times New Roman"/>
                <a:ea typeface="Times New Roman"/>
              </a:rPr>
              <a:t> 51. Снегирева, В. Розничный магазин: Управление ассортиментом по товарным категориям / В. Снегирева. – СПб. : Питер, 2005</a:t>
            </a:r>
            <a:r>
              <a:rPr lang="ru-RU" sz="1400" dirty="0" smtClean="0">
                <a:latin typeface="Times New Roman"/>
                <a:ea typeface="Times New Roman"/>
              </a:rPr>
              <a:t>.</a:t>
            </a:r>
            <a:endParaRPr lang="ru-RU" sz="1200" dirty="0">
              <a:latin typeface="Times New Roman"/>
              <a:ea typeface="Times New Roman"/>
            </a:endParaRPr>
          </a:p>
        </p:txBody>
      </p:sp>
    </p:spTree>
    <p:extLst>
      <p:ext uri="{BB962C8B-B14F-4D97-AF65-F5344CB8AC3E}">
        <p14:creationId xmlns:p14="http://schemas.microsoft.com/office/powerpoint/2010/main" val="2156402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152400" y="228600"/>
            <a:ext cx="8779564" cy="6555641"/>
          </a:xfrm>
          <a:prstGeom prst="rect">
            <a:avLst/>
          </a:prstGeom>
        </p:spPr>
        <p:txBody>
          <a:bodyPr wrap="square">
            <a:spAutoFit/>
          </a:bodyPr>
          <a:lstStyle/>
          <a:p>
            <a:pPr indent="450215" algn="just">
              <a:spcAft>
                <a:spcPts val="0"/>
              </a:spcAft>
            </a:pPr>
            <a:r>
              <a:rPr lang="ru-RU" sz="1400" dirty="0">
                <a:latin typeface="Times New Roman"/>
                <a:ea typeface="Times New Roman"/>
              </a:rPr>
              <a:t> 52. Сухенко, А. П. Руководство топ-менеджера: управление обещаниями, стратегии стабильного бизнеса / А. П. Сухенко. – СПб. : Питер, 2005. </a:t>
            </a:r>
          </a:p>
          <a:p>
            <a:pPr indent="450215" algn="just">
              <a:spcAft>
                <a:spcPts val="0"/>
              </a:spcAft>
            </a:pPr>
            <a:r>
              <a:rPr lang="ru-RU" sz="1400" dirty="0">
                <a:latin typeface="Times New Roman"/>
                <a:ea typeface="Times New Roman"/>
              </a:rPr>
              <a:t> 53. </a:t>
            </a:r>
            <a:r>
              <a:rPr lang="ru-RU" sz="1400" dirty="0" err="1">
                <a:latin typeface="Times New Roman"/>
                <a:ea typeface="Times New Roman"/>
              </a:rPr>
              <a:t>Сэндидж</a:t>
            </a:r>
            <a:r>
              <a:rPr lang="ru-RU" sz="1400" dirty="0">
                <a:latin typeface="Times New Roman"/>
                <a:ea typeface="Times New Roman"/>
              </a:rPr>
              <a:t>, Ч. Реклама: теория и практика / Ч. </a:t>
            </a:r>
            <a:r>
              <a:rPr lang="ru-RU" sz="1400" dirty="0" err="1">
                <a:latin typeface="Times New Roman"/>
                <a:ea typeface="Times New Roman"/>
              </a:rPr>
              <a:t>Сэндидж</a:t>
            </a:r>
            <a:r>
              <a:rPr lang="ru-RU" sz="1400" dirty="0">
                <a:latin typeface="Times New Roman"/>
                <a:ea typeface="Times New Roman"/>
              </a:rPr>
              <a:t>. – М. : Сирин, 2004. </a:t>
            </a:r>
          </a:p>
          <a:p>
            <a:pPr indent="450215" algn="just">
              <a:spcAft>
                <a:spcPts val="0"/>
              </a:spcAft>
            </a:pPr>
            <a:r>
              <a:rPr lang="ru-RU" sz="1400" dirty="0">
                <a:latin typeface="Times New Roman"/>
                <a:ea typeface="Times New Roman"/>
              </a:rPr>
              <a:t>54. Тарасевич, В. М. Ценовая политика предприятия : учебник / В. М. Тарасевич. – СПб. : Питер, 2001. </a:t>
            </a:r>
          </a:p>
          <a:p>
            <a:pPr indent="450215" algn="just">
              <a:spcAft>
                <a:spcPts val="0"/>
              </a:spcAft>
            </a:pPr>
            <a:r>
              <a:rPr lang="ru-RU" sz="1400" dirty="0">
                <a:latin typeface="Times New Roman"/>
                <a:ea typeface="Times New Roman"/>
              </a:rPr>
              <a:t> 55. Терещенко, В. М. Маркетинг: новые технологии в России / В. М. Терещенко. – СПб. : Питер, 2001. </a:t>
            </a:r>
          </a:p>
          <a:p>
            <a:pPr indent="450215" algn="just">
              <a:spcAft>
                <a:spcPts val="0"/>
              </a:spcAft>
            </a:pPr>
            <a:r>
              <a:rPr lang="ru-RU" sz="1400" dirty="0">
                <a:latin typeface="Times New Roman"/>
                <a:ea typeface="Times New Roman"/>
              </a:rPr>
              <a:t> 56. Транспортный маркетинг : учебник для студ. вузов ж.-д. трансп. /под ред. В. Г. </a:t>
            </a:r>
            <a:r>
              <a:rPr lang="ru-RU" sz="1400" dirty="0" err="1">
                <a:latin typeface="Times New Roman"/>
                <a:ea typeface="Times New Roman"/>
              </a:rPr>
              <a:t>Галабурды</a:t>
            </a:r>
            <a:r>
              <a:rPr lang="ru-RU" sz="1400" dirty="0">
                <a:latin typeface="Times New Roman"/>
                <a:ea typeface="Times New Roman"/>
              </a:rPr>
              <a:t>. – М. : Маршрут, 2006. </a:t>
            </a:r>
          </a:p>
          <a:p>
            <a:pPr indent="450215" algn="just">
              <a:spcAft>
                <a:spcPts val="0"/>
              </a:spcAft>
            </a:pPr>
            <a:r>
              <a:rPr lang="ru-RU" sz="1400" dirty="0">
                <a:latin typeface="Times New Roman"/>
                <a:ea typeface="Times New Roman"/>
              </a:rPr>
              <a:t> 57. </a:t>
            </a:r>
            <a:r>
              <a:rPr lang="ru-RU" sz="1400" dirty="0" err="1">
                <a:latin typeface="Times New Roman"/>
                <a:ea typeface="Times New Roman"/>
              </a:rPr>
              <a:t>Траут</a:t>
            </a:r>
            <a:r>
              <a:rPr lang="ru-RU" sz="1400" dirty="0">
                <a:latin typeface="Times New Roman"/>
                <a:ea typeface="Times New Roman"/>
              </a:rPr>
              <a:t>, Дж. Маркетинговые войны / Дж. </a:t>
            </a:r>
            <a:r>
              <a:rPr lang="ru-RU" sz="1400" dirty="0" err="1">
                <a:latin typeface="Times New Roman"/>
                <a:ea typeface="Times New Roman"/>
              </a:rPr>
              <a:t>Траут</a:t>
            </a:r>
            <a:r>
              <a:rPr lang="ru-RU" sz="1400" dirty="0">
                <a:latin typeface="Times New Roman"/>
                <a:ea typeface="Times New Roman"/>
              </a:rPr>
              <a:t>, Э. Райс. – СПб.: Питер, 2005. </a:t>
            </a:r>
          </a:p>
          <a:p>
            <a:pPr indent="450215" algn="just">
              <a:spcAft>
                <a:spcPts val="0"/>
              </a:spcAft>
            </a:pPr>
            <a:r>
              <a:rPr lang="ru-RU" sz="1400" dirty="0">
                <a:latin typeface="Times New Roman"/>
                <a:ea typeface="Times New Roman"/>
              </a:rPr>
              <a:t> 58. </a:t>
            </a:r>
            <a:r>
              <a:rPr lang="ru-RU" sz="1400" dirty="0" err="1">
                <a:latin typeface="Times New Roman"/>
                <a:ea typeface="Times New Roman"/>
              </a:rPr>
              <a:t>Траут</a:t>
            </a:r>
            <a:r>
              <a:rPr lang="ru-RU" sz="1400" dirty="0">
                <a:latin typeface="Times New Roman"/>
                <a:ea typeface="Times New Roman"/>
              </a:rPr>
              <a:t>, Дж. Позиционирование. Битва за узнаваемость / Дж. </a:t>
            </a:r>
            <a:r>
              <a:rPr lang="ru-RU" sz="1400" dirty="0" err="1">
                <a:latin typeface="Times New Roman"/>
                <a:ea typeface="Times New Roman"/>
              </a:rPr>
              <a:t>Траут</a:t>
            </a:r>
            <a:r>
              <a:rPr lang="ru-RU" sz="1400" dirty="0">
                <a:latin typeface="Times New Roman"/>
                <a:ea typeface="Times New Roman"/>
              </a:rPr>
              <a:t>, Э. Райс. – СПб. : Питер, 2004. 	</a:t>
            </a:r>
          </a:p>
          <a:p>
            <a:pPr algn="just">
              <a:spcAft>
                <a:spcPts val="0"/>
              </a:spcAft>
            </a:pPr>
            <a:r>
              <a:rPr lang="ru-RU" sz="1400" dirty="0">
                <a:latin typeface="Times New Roman"/>
                <a:ea typeface="Times New Roman"/>
              </a:rPr>
              <a:t>	59. Уткин, Э. А. Цены. Ценообразование. Ценовая политика : учебник / </a:t>
            </a:r>
          </a:p>
          <a:p>
            <a:pPr algn="just">
              <a:spcAft>
                <a:spcPts val="0"/>
              </a:spcAft>
            </a:pPr>
            <a:r>
              <a:rPr lang="ru-RU" sz="1400" dirty="0">
                <a:latin typeface="Times New Roman"/>
                <a:ea typeface="Times New Roman"/>
              </a:rPr>
              <a:t>Э. А. Уткин. – М. : ЭКМОС, 2005. </a:t>
            </a:r>
          </a:p>
          <a:p>
            <a:pPr indent="450215" algn="just">
              <a:spcAft>
                <a:spcPts val="0"/>
              </a:spcAft>
            </a:pPr>
            <a:r>
              <a:rPr lang="ru-RU" sz="1400" dirty="0">
                <a:latin typeface="Times New Roman"/>
                <a:ea typeface="Times New Roman"/>
              </a:rPr>
              <a:t> 60. </a:t>
            </a:r>
            <a:r>
              <a:rPr lang="ru-RU" sz="1400" dirty="0" err="1">
                <a:latin typeface="Times New Roman"/>
                <a:ea typeface="Times New Roman"/>
              </a:rPr>
              <a:t>Ученова</a:t>
            </a:r>
            <a:r>
              <a:rPr lang="ru-RU" sz="1400" dirty="0">
                <a:latin typeface="Times New Roman"/>
                <a:ea typeface="Times New Roman"/>
              </a:rPr>
              <a:t>, В. В. История рекламы / В. В. </a:t>
            </a:r>
            <a:r>
              <a:rPr lang="ru-RU" sz="1400" dirty="0" err="1">
                <a:latin typeface="Times New Roman"/>
                <a:ea typeface="Times New Roman"/>
              </a:rPr>
              <a:t>Ученова</a:t>
            </a:r>
            <a:r>
              <a:rPr lang="ru-RU" sz="1400" dirty="0">
                <a:latin typeface="Times New Roman"/>
                <a:ea typeface="Times New Roman"/>
              </a:rPr>
              <a:t>, Н. В. Старых. – 2-е изд. – СПб. : Питер, 2002. </a:t>
            </a:r>
          </a:p>
          <a:p>
            <a:pPr indent="450215" algn="just">
              <a:spcAft>
                <a:spcPts val="0"/>
              </a:spcAft>
            </a:pPr>
            <a:r>
              <a:rPr lang="ru-RU" sz="1400" dirty="0">
                <a:latin typeface="Times New Roman"/>
                <a:ea typeface="Times New Roman"/>
              </a:rPr>
              <a:t> 61. </a:t>
            </a:r>
            <a:r>
              <a:rPr lang="ru-RU" sz="1400" dirty="0" err="1">
                <a:latin typeface="Times New Roman"/>
                <a:ea typeface="Times New Roman"/>
              </a:rPr>
              <a:t>Фатхутдинов</a:t>
            </a:r>
            <a:r>
              <a:rPr lang="ru-RU" sz="1400" dirty="0">
                <a:latin typeface="Times New Roman"/>
                <a:ea typeface="Times New Roman"/>
              </a:rPr>
              <a:t>, Р. А. Стратегический маркетинг / Р. А. </a:t>
            </a:r>
            <a:r>
              <a:rPr lang="ru-RU" sz="1400" dirty="0" err="1">
                <a:latin typeface="Times New Roman"/>
                <a:ea typeface="Times New Roman"/>
              </a:rPr>
              <a:t>Фатхутдинов</a:t>
            </a:r>
            <a:r>
              <a:rPr lang="ru-RU" sz="1400" dirty="0">
                <a:latin typeface="Times New Roman"/>
                <a:ea typeface="Times New Roman"/>
              </a:rPr>
              <a:t>. – СПб. : Питер, 2002. </a:t>
            </a:r>
          </a:p>
          <a:p>
            <a:pPr indent="450215" algn="just">
              <a:spcAft>
                <a:spcPts val="0"/>
              </a:spcAft>
            </a:pPr>
            <a:r>
              <a:rPr lang="ru-RU" sz="1400" dirty="0">
                <a:latin typeface="Times New Roman"/>
                <a:ea typeface="Times New Roman"/>
              </a:rPr>
              <a:t> 62. Федько, В. П. Основы маркетинга : учеб. пособие для студ. вузов / В. П. Федько, Н. Г. Федько. – Ростов Н/Д : Экономика, 2002. </a:t>
            </a:r>
          </a:p>
          <a:p>
            <a:pPr indent="450215" algn="just">
              <a:spcAft>
                <a:spcPts val="0"/>
              </a:spcAft>
            </a:pPr>
            <a:r>
              <a:rPr lang="ru-RU" sz="1400" dirty="0">
                <a:latin typeface="Times New Roman"/>
                <a:ea typeface="Times New Roman"/>
              </a:rPr>
              <a:t>63. Федько, В. П. </a:t>
            </a:r>
            <a:r>
              <a:rPr lang="ru-RU" sz="1400" dirty="0" err="1">
                <a:latin typeface="Times New Roman"/>
                <a:ea typeface="Times New Roman"/>
              </a:rPr>
              <a:t>Мерчандайзинг</a:t>
            </a:r>
            <a:r>
              <a:rPr lang="ru-RU" sz="1400" dirty="0">
                <a:latin typeface="Times New Roman"/>
                <a:ea typeface="Times New Roman"/>
              </a:rPr>
              <a:t> и </a:t>
            </a:r>
            <a:r>
              <a:rPr lang="ru-RU" sz="1400" dirty="0" err="1">
                <a:latin typeface="Times New Roman"/>
                <a:ea typeface="Times New Roman"/>
              </a:rPr>
              <a:t>сэмплинг</a:t>
            </a:r>
            <a:r>
              <a:rPr lang="ru-RU" sz="1400" dirty="0">
                <a:latin typeface="Times New Roman"/>
                <a:ea typeface="Times New Roman"/>
              </a:rPr>
              <a:t> : учеб. пособие / В. П. Федько, В. А. Бондаренко. – М. : ИКЦ «</a:t>
            </a:r>
            <a:r>
              <a:rPr lang="ru-RU" sz="1400" dirty="0" err="1">
                <a:latin typeface="Times New Roman"/>
                <a:ea typeface="Times New Roman"/>
              </a:rPr>
              <a:t>МарТ</a:t>
            </a:r>
            <a:r>
              <a:rPr lang="ru-RU" sz="1400" dirty="0">
                <a:latin typeface="Times New Roman"/>
                <a:ea typeface="Times New Roman"/>
              </a:rPr>
              <a:t>», 2006. </a:t>
            </a:r>
          </a:p>
          <a:p>
            <a:pPr indent="450215" algn="just">
              <a:spcAft>
                <a:spcPts val="0"/>
              </a:spcAft>
            </a:pPr>
            <a:r>
              <a:rPr lang="ru-RU" sz="1400" dirty="0">
                <a:latin typeface="Times New Roman"/>
                <a:ea typeface="Times New Roman"/>
              </a:rPr>
              <a:t> 64. Федько, Н. Г. Маркетинговые коммуникации / Н. Г. Федько, В. П. Федько. – Ростов Н/Д : Феникс, 2002. </a:t>
            </a:r>
          </a:p>
          <a:p>
            <a:pPr indent="450215" algn="just">
              <a:spcAft>
                <a:spcPts val="0"/>
              </a:spcAft>
            </a:pPr>
            <a:r>
              <a:rPr lang="ru-RU" sz="1400" dirty="0">
                <a:latin typeface="Times New Roman"/>
                <a:ea typeface="Times New Roman"/>
              </a:rPr>
              <a:t> 65. Холмогоров, В. Интернет-маркетинг : краткий курс / В. Холмогоров. – СПб. : Питер, 2004. </a:t>
            </a:r>
          </a:p>
          <a:p>
            <a:pPr indent="450215" algn="just">
              <a:spcAft>
                <a:spcPts val="0"/>
              </a:spcAft>
            </a:pPr>
            <a:r>
              <a:rPr lang="ru-RU" sz="1400" dirty="0">
                <a:latin typeface="Times New Roman"/>
                <a:ea typeface="Times New Roman"/>
              </a:rPr>
              <a:t>	66. </a:t>
            </a:r>
            <a:r>
              <a:rPr lang="ru-RU" sz="1400" dirty="0" err="1">
                <a:latin typeface="Times New Roman"/>
                <a:ea typeface="Times New Roman"/>
              </a:rPr>
              <a:t>Хруцкий</a:t>
            </a:r>
            <a:r>
              <a:rPr lang="ru-RU" sz="1400" dirty="0">
                <a:latin typeface="Times New Roman"/>
                <a:ea typeface="Times New Roman"/>
              </a:rPr>
              <a:t>, В. Е. Современный маркетинг: настольная книга по исследованию рынка : учеб. пособие / В. Е. </a:t>
            </a:r>
            <a:r>
              <a:rPr lang="ru-RU" sz="1400" dirty="0" err="1">
                <a:latin typeface="Times New Roman"/>
                <a:ea typeface="Times New Roman"/>
              </a:rPr>
              <a:t>Хруцкий</a:t>
            </a:r>
            <a:r>
              <a:rPr lang="ru-RU" sz="1400" dirty="0">
                <a:latin typeface="Times New Roman"/>
                <a:ea typeface="Times New Roman"/>
              </a:rPr>
              <a:t>, И. В. Корнеева. – М. : Финансы и статистика, 2004. </a:t>
            </a:r>
          </a:p>
          <a:p>
            <a:pPr indent="450215" algn="just">
              <a:spcAft>
                <a:spcPts val="0"/>
              </a:spcAft>
            </a:pPr>
            <a:r>
              <a:rPr lang="ru-RU" sz="1400" dirty="0">
                <a:latin typeface="Times New Roman"/>
                <a:ea typeface="Times New Roman"/>
              </a:rPr>
              <a:t> 67. </a:t>
            </a:r>
            <a:r>
              <a:rPr lang="ru-RU" sz="1400" dirty="0" err="1">
                <a:latin typeface="Times New Roman"/>
                <a:ea typeface="Times New Roman"/>
              </a:rPr>
              <a:t>Хэйвуд</a:t>
            </a:r>
            <a:r>
              <a:rPr lang="ru-RU" sz="1400" dirty="0">
                <a:latin typeface="Times New Roman"/>
                <a:ea typeface="Times New Roman"/>
              </a:rPr>
              <a:t>, Р. Все о PR / Р. </a:t>
            </a:r>
            <a:r>
              <a:rPr lang="ru-RU" sz="1400" dirty="0" err="1">
                <a:latin typeface="Times New Roman"/>
                <a:ea typeface="Times New Roman"/>
              </a:rPr>
              <a:t>Хэйвуд</a:t>
            </a:r>
            <a:r>
              <a:rPr lang="ru-RU" sz="1400" dirty="0">
                <a:latin typeface="Times New Roman"/>
                <a:ea typeface="Times New Roman"/>
              </a:rPr>
              <a:t>. – М. : Бином, 1999. </a:t>
            </a:r>
          </a:p>
          <a:p>
            <a:pPr indent="450215" algn="just">
              <a:spcAft>
                <a:spcPts val="0"/>
              </a:spcAft>
            </a:pPr>
            <a:r>
              <a:rPr lang="ru-RU" sz="1400" dirty="0">
                <a:latin typeface="Times New Roman"/>
                <a:ea typeface="Times New Roman"/>
              </a:rPr>
              <a:t> 68. Цены и ценообразование : учебник для вузов / под ред. В. Е. Есипова. – 4-е изд. – СПб. : Питер, 2007. </a:t>
            </a:r>
          </a:p>
          <a:p>
            <a:r>
              <a:rPr lang="ru-RU" sz="1400" dirty="0">
                <a:latin typeface="Times New Roman"/>
                <a:ea typeface="Times New Roman"/>
              </a:rPr>
              <a:t> </a:t>
            </a:r>
            <a:r>
              <a:rPr lang="en-US" sz="1400" dirty="0" smtClean="0">
                <a:latin typeface="Times New Roman"/>
                <a:ea typeface="Times New Roman"/>
              </a:rPr>
              <a:t>          </a:t>
            </a:r>
            <a:r>
              <a:rPr lang="ru-RU" sz="1400" dirty="0" smtClean="0">
                <a:latin typeface="Times New Roman"/>
                <a:ea typeface="Times New Roman"/>
              </a:rPr>
              <a:t>69</a:t>
            </a:r>
            <a:r>
              <a:rPr lang="ru-RU" sz="1400" dirty="0">
                <a:latin typeface="Times New Roman"/>
                <a:ea typeface="Times New Roman"/>
              </a:rPr>
              <a:t>. Ценообразование : учеб. пособие / под ред. Г. А. </a:t>
            </a:r>
            <a:r>
              <a:rPr lang="ru-RU" sz="1400" dirty="0" err="1">
                <a:latin typeface="Times New Roman"/>
                <a:ea typeface="Times New Roman"/>
              </a:rPr>
              <a:t>Тактарова</a:t>
            </a:r>
            <a:r>
              <a:rPr lang="ru-RU" sz="1400" dirty="0">
                <a:latin typeface="Times New Roman"/>
                <a:ea typeface="Times New Roman"/>
              </a:rPr>
              <a:t>. – М.: Финансы и статистика, </a:t>
            </a:r>
            <a:r>
              <a:rPr lang="ru-RU" sz="1400" dirty="0" smtClean="0">
                <a:latin typeface="Times New Roman"/>
                <a:ea typeface="Times New Roman"/>
              </a:rPr>
              <a:t>2003</a:t>
            </a:r>
            <a:endParaRPr lang="en-US" sz="1400" dirty="0" smtClean="0">
              <a:latin typeface="Times New Roman"/>
              <a:ea typeface="Times New Roman"/>
            </a:endParaRPr>
          </a:p>
          <a:p>
            <a:pPr indent="450215" algn="just">
              <a:spcAft>
                <a:spcPts val="0"/>
              </a:spcAft>
            </a:pPr>
            <a:r>
              <a:rPr lang="ru-RU" sz="1400" dirty="0">
                <a:latin typeface="Times New Roman"/>
                <a:ea typeface="Times New Roman"/>
              </a:rPr>
              <a:t>70. Черчилль, Г. Маркетинговые исследования / Г. Черчилль, Т. Браун ; под ред. Г. Л. </a:t>
            </a:r>
            <a:r>
              <a:rPr lang="ru-RU" sz="1400" dirty="0" err="1">
                <a:latin typeface="Times New Roman"/>
                <a:ea typeface="Times New Roman"/>
              </a:rPr>
              <a:t>Багиева</a:t>
            </a:r>
            <a:r>
              <a:rPr lang="ru-RU" sz="1400" dirty="0">
                <a:latin typeface="Times New Roman"/>
                <a:ea typeface="Times New Roman"/>
              </a:rPr>
              <a:t>. – Изд. 5-е. – СПб. : Питер, 2007. </a:t>
            </a:r>
            <a:endParaRPr lang="ru-RU" sz="1200" dirty="0">
              <a:latin typeface="Times New Roman"/>
              <a:ea typeface="Times New Roman"/>
            </a:endParaRPr>
          </a:p>
          <a:p>
            <a:pPr indent="450215" algn="just">
              <a:spcAft>
                <a:spcPts val="0"/>
              </a:spcAft>
            </a:pPr>
            <a:r>
              <a:rPr lang="ru-RU" sz="1400" dirty="0">
                <a:latin typeface="Times New Roman"/>
                <a:ea typeface="Times New Roman"/>
              </a:rPr>
              <a:t> 71. Шаповалов, В. А. Маркетинговый анализ / В. А. Шаповалов. – Ростов Н/Д : Феникс, 2005. – 156 с. </a:t>
            </a:r>
            <a:endParaRPr lang="ru-RU" sz="1200" dirty="0">
              <a:latin typeface="Times New Roman"/>
              <a:ea typeface="Times New Roman"/>
            </a:endParaRPr>
          </a:p>
          <a:p>
            <a:pPr indent="450215" algn="just">
              <a:spcAft>
                <a:spcPts val="0"/>
              </a:spcAft>
            </a:pPr>
            <a:r>
              <a:rPr lang="ru-RU" sz="1400" dirty="0">
                <a:latin typeface="Times New Roman"/>
                <a:ea typeface="Times New Roman"/>
              </a:rPr>
              <a:t> 72. Шив, Чарлз Д. Курс МВА по маркетингу / Чарльз Д. Шив, Александр Уотсон </a:t>
            </a:r>
            <a:r>
              <a:rPr lang="ru-RU" sz="1400" dirty="0" err="1">
                <a:latin typeface="Times New Roman"/>
                <a:ea typeface="Times New Roman"/>
              </a:rPr>
              <a:t>Хаэм</a:t>
            </a:r>
            <a:r>
              <a:rPr lang="ru-RU" sz="1400" dirty="0">
                <a:latin typeface="Times New Roman"/>
                <a:ea typeface="Times New Roman"/>
              </a:rPr>
              <a:t> ; пер с англ. – М. : Альпина </a:t>
            </a:r>
            <a:r>
              <a:rPr lang="ru-RU" sz="1400" dirty="0" err="1">
                <a:latin typeface="Times New Roman"/>
                <a:ea typeface="Times New Roman"/>
              </a:rPr>
              <a:t>Паблишер</a:t>
            </a:r>
            <a:r>
              <a:rPr lang="ru-RU" sz="1400" dirty="0">
                <a:latin typeface="Times New Roman"/>
                <a:ea typeface="Times New Roman"/>
              </a:rPr>
              <a:t>, 2003. – 717 с. </a:t>
            </a:r>
            <a:endParaRPr lang="ru-RU" sz="1200" dirty="0">
              <a:latin typeface="Times New Roman"/>
              <a:ea typeface="Times New Roman"/>
            </a:endParaRPr>
          </a:p>
          <a:p>
            <a:endParaRPr lang="ru-RU" sz="1400" dirty="0"/>
          </a:p>
        </p:txBody>
      </p:sp>
    </p:spTree>
    <p:extLst>
      <p:ext uri="{BB962C8B-B14F-4D97-AF65-F5344CB8AC3E}">
        <p14:creationId xmlns:p14="http://schemas.microsoft.com/office/powerpoint/2010/main" val="3376561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28600" y="815009"/>
            <a:ext cx="8481391" cy="5509200"/>
          </a:xfrm>
          <a:prstGeom prst="rect">
            <a:avLst/>
          </a:prstGeom>
        </p:spPr>
        <p:txBody>
          <a:bodyPr wrap="square">
            <a:spAutoFit/>
          </a:bodyPr>
          <a:lstStyle/>
          <a:p>
            <a:pPr indent="450215" algn="ctr">
              <a:spcAft>
                <a:spcPts val="0"/>
              </a:spcAft>
            </a:pPr>
            <a:r>
              <a:rPr lang="ru-RU" sz="1600" b="1" dirty="0">
                <a:latin typeface="Times New Roman"/>
                <a:ea typeface="Times New Roman"/>
              </a:rPr>
              <a:t>Дополнительная литература:</a:t>
            </a:r>
            <a:endParaRPr lang="ru-RU" sz="1600" dirty="0">
              <a:latin typeface="Times New Roman"/>
              <a:ea typeface="Times New Roman"/>
            </a:endParaRPr>
          </a:p>
          <a:p>
            <a:pPr indent="450215" algn="just">
              <a:spcAft>
                <a:spcPts val="0"/>
              </a:spcAft>
            </a:pPr>
            <a:r>
              <a:rPr lang="ru-RU" sz="1600" dirty="0">
                <a:latin typeface="Times New Roman"/>
                <a:ea typeface="Times New Roman"/>
              </a:rPr>
              <a:t> 	 </a:t>
            </a:r>
            <a:r>
              <a:rPr lang="ru-RU" sz="1600" b="1" i="1" dirty="0">
                <a:latin typeface="Times New Roman"/>
                <a:ea typeface="Times New Roman"/>
              </a:rPr>
              <a:t> </a:t>
            </a:r>
            <a:endParaRPr lang="ru-RU" sz="1600" dirty="0">
              <a:latin typeface="Times New Roman"/>
              <a:ea typeface="Times New Roman"/>
            </a:endParaRPr>
          </a:p>
          <a:p>
            <a:pPr indent="450215" algn="just">
              <a:spcAft>
                <a:spcPts val="0"/>
              </a:spcAft>
            </a:pPr>
            <a:r>
              <a:rPr lang="ru-RU" sz="1600" dirty="0">
                <a:latin typeface="Times New Roman"/>
                <a:ea typeface="Times New Roman"/>
              </a:rPr>
              <a:t> 73. Розмари, В. Управление розничными продажами. </a:t>
            </a:r>
            <a:r>
              <a:rPr lang="ru-RU" sz="1600" dirty="0" err="1">
                <a:latin typeface="Times New Roman"/>
                <a:ea typeface="Times New Roman"/>
              </a:rPr>
              <a:t>Мерчандайзинг</a:t>
            </a:r>
            <a:r>
              <a:rPr lang="ru-RU" sz="1600" dirty="0">
                <a:latin typeface="Times New Roman"/>
                <a:ea typeface="Times New Roman"/>
              </a:rPr>
              <a:t> учебник / В. Розмари. – М. : Проспект, 2004. </a:t>
            </a:r>
          </a:p>
          <a:p>
            <a:pPr indent="450215" algn="just">
              <a:spcAft>
                <a:spcPts val="0"/>
              </a:spcAft>
            </a:pPr>
            <a:r>
              <a:rPr lang="ru-RU" sz="1600" dirty="0">
                <a:latin typeface="Times New Roman"/>
                <a:ea typeface="Times New Roman"/>
              </a:rPr>
              <a:t> 74. </a:t>
            </a:r>
            <a:r>
              <a:rPr lang="ru-RU" sz="1600" dirty="0" err="1">
                <a:latin typeface="Times New Roman"/>
                <a:ea typeface="Times New Roman"/>
              </a:rPr>
              <a:t>Ребрик</a:t>
            </a:r>
            <a:r>
              <a:rPr lang="ru-RU" sz="1600" dirty="0">
                <a:latin typeface="Times New Roman"/>
                <a:ea typeface="Times New Roman"/>
              </a:rPr>
              <a:t>, С. Тренинг профессиональных продаж / С. </a:t>
            </a:r>
            <a:r>
              <a:rPr lang="ru-RU" sz="1600" dirty="0" err="1">
                <a:latin typeface="Times New Roman"/>
                <a:ea typeface="Times New Roman"/>
              </a:rPr>
              <a:t>Ребрик</a:t>
            </a:r>
            <a:r>
              <a:rPr lang="ru-RU" sz="1600" dirty="0">
                <a:latin typeface="Times New Roman"/>
                <a:ea typeface="Times New Roman"/>
              </a:rPr>
              <a:t>. – 2-е изд., доп. – М. : ЭКСМО, 2004. </a:t>
            </a:r>
          </a:p>
          <a:p>
            <a:pPr indent="450215" algn="just">
              <a:spcAft>
                <a:spcPts val="0"/>
              </a:spcAft>
            </a:pPr>
            <a:r>
              <a:rPr lang="ru-RU" sz="1600" dirty="0">
                <a:latin typeface="Times New Roman"/>
                <a:ea typeface="Times New Roman"/>
              </a:rPr>
              <a:t>75. Парамонова, Т. Н. </a:t>
            </a:r>
            <a:r>
              <a:rPr lang="ru-RU" sz="1600" dirty="0" err="1">
                <a:latin typeface="Times New Roman"/>
                <a:ea typeface="Times New Roman"/>
              </a:rPr>
              <a:t>Мерчандайзинг</a:t>
            </a:r>
            <a:r>
              <a:rPr lang="ru-RU" sz="1600" dirty="0">
                <a:latin typeface="Times New Roman"/>
                <a:ea typeface="Times New Roman"/>
              </a:rPr>
              <a:t> : учеб. пособие для вузов / Т. Н. Парамонова, И. А. Рамазанов. – М. : ИД ФБК-ПРЕСС, 2004. </a:t>
            </a:r>
          </a:p>
          <a:p>
            <a:pPr indent="450215" algn="just">
              <a:spcAft>
                <a:spcPts val="0"/>
              </a:spcAft>
            </a:pPr>
            <a:r>
              <a:rPr lang="ru-RU" sz="1600" dirty="0">
                <a:latin typeface="Times New Roman"/>
                <a:ea typeface="Times New Roman"/>
              </a:rPr>
              <a:t> 76. Иванченко, Б. В. </a:t>
            </a:r>
            <a:r>
              <a:rPr lang="ru-RU" sz="1600" dirty="0" err="1">
                <a:latin typeface="Times New Roman"/>
                <a:ea typeface="Times New Roman"/>
              </a:rPr>
              <a:t>Мерчендайзинг</a:t>
            </a:r>
            <a:r>
              <a:rPr lang="ru-RU" sz="1600" dirty="0">
                <a:latin typeface="Times New Roman"/>
                <a:ea typeface="Times New Roman"/>
              </a:rPr>
              <a:t>: Искусство продавать. Школа прибыльной торговли : </a:t>
            </a:r>
            <a:r>
              <a:rPr lang="ru-RU" sz="1600" dirty="0" err="1">
                <a:latin typeface="Times New Roman"/>
                <a:ea typeface="Times New Roman"/>
              </a:rPr>
              <a:t>практ</a:t>
            </a:r>
            <a:r>
              <a:rPr lang="ru-RU" sz="1600" dirty="0">
                <a:latin typeface="Times New Roman"/>
                <a:ea typeface="Times New Roman"/>
              </a:rPr>
              <a:t>. пособие / Б. В. Иванченко. – Симферополь : </a:t>
            </a:r>
            <a:r>
              <a:rPr lang="ru-RU" sz="1600" dirty="0" err="1">
                <a:latin typeface="Times New Roman"/>
                <a:ea typeface="Times New Roman"/>
              </a:rPr>
              <a:t>Квадранал</a:t>
            </a:r>
            <a:r>
              <a:rPr lang="ru-RU" sz="1600" dirty="0">
                <a:latin typeface="Times New Roman"/>
                <a:ea typeface="Times New Roman"/>
              </a:rPr>
              <a:t>, 2003. </a:t>
            </a:r>
          </a:p>
          <a:p>
            <a:pPr indent="450215" algn="just">
              <a:spcAft>
                <a:spcPts val="0"/>
              </a:spcAft>
            </a:pPr>
            <a:r>
              <a:rPr lang="ru-RU" sz="1600" dirty="0">
                <a:latin typeface="Times New Roman"/>
                <a:ea typeface="Times New Roman"/>
              </a:rPr>
              <a:t> 77. </a:t>
            </a:r>
            <a:r>
              <a:rPr lang="ru-RU" sz="1600" dirty="0" err="1">
                <a:latin typeface="Times New Roman"/>
                <a:ea typeface="Times New Roman"/>
              </a:rPr>
              <a:t>Дурович</a:t>
            </a:r>
            <a:r>
              <a:rPr lang="ru-RU" sz="1600" dirty="0">
                <a:latin typeface="Times New Roman"/>
                <a:ea typeface="Times New Roman"/>
              </a:rPr>
              <a:t>, А. П. Маркетинг в туризме : учеб. пособие / А. П. </a:t>
            </a:r>
            <a:r>
              <a:rPr lang="ru-RU" sz="1600" dirty="0" err="1">
                <a:latin typeface="Times New Roman"/>
                <a:ea typeface="Times New Roman"/>
              </a:rPr>
              <a:t>Дурович</a:t>
            </a:r>
            <a:r>
              <a:rPr lang="ru-RU" sz="1600" dirty="0">
                <a:latin typeface="Times New Roman"/>
                <a:ea typeface="Times New Roman"/>
              </a:rPr>
              <a:t>, А. С. </a:t>
            </a:r>
            <a:r>
              <a:rPr lang="ru-RU" sz="1600" dirty="0" err="1">
                <a:latin typeface="Times New Roman"/>
                <a:ea typeface="Times New Roman"/>
              </a:rPr>
              <a:t>Копанев</a:t>
            </a:r>
            <a:r>
              <a:rPr lang="ru-RU" sz="1600" dirty="0">
                <a:latin typeface="Times New Roman"/>
                <a:ea typeface="Times New Roman"/>
              </a:rPr>
              <a:t>. – Мн. : </a:t>
            </a:r>
            <a:r>
              <a:rPr lang="ru-RU" sz="1600" dirty="0" err="1">
                <a:latin typeface="Times New Roman"/>
                <a:ea typeface="Times New Roman"/>
              </a:rPr>
              <a:t>Экономпресс</a:t>
            </a:r>
            <a:r>
              <a:rPr lang="ru-RU" sz="1600" dirty="0">
                <a:latin typeface="Times New Roman"/>
                <a:ea typeface="Times New Roman"/>
              </a:rPr>
              <a:t>, 2004. </a:t>
            </a:r>
          </a:p>
          <a:p>
            <a:pPr indent="450215" algn="just">
              <a:spcAft>
                <a:spcPts val="0"/>
              </a:spcAft>
            </a:pPr>
            <a:r>
              <a:rPr lang="ru-RU" sz="1600" dirty="0">
                <a:latin typeface="Times New Roman"/>
                <a:ea typeface="Times New Roman"/>
              </a:rPr>
              <a:t> 78. </a:t>
            </a:r>
            <a:r>
              <a:rPr lang="ru-RU" sz="1600" dirty="0" err="1">
                <a:latin typeface="Times New Roman"/>
                <a:ea typeface="Times New Roman"/>
              </a:rPr>
              <a:t>Котлер</a:t>
            </a:r>
            <a:r>
              <a:rPr lang="ru-RU" sz="1600" dirty="0">
                <a:latin typeface="Times New Roman"/>
                <a:ea typeface="Times New Roman"/>
              </a:rPr>
              <a:t>, Ф. Маркетинг. Гостеприимство и бизнес : учебник для вузов / Ф. </a:t>
            </a:r>
            <a:r>
              <a:rPr lang="ru-RU" sz="1600" dirty="0" err="1">
                <a:latin typeface="Times New Roman"/>
                <a:ea typeface="Times New Roman"/>
              </a:rPr>
              <a:t>Котлер</a:t>
            </a:r>
            <a:r>
              <a:rPr lang="ru-RU" sz="1600" dirty="0">
                <a:latin typeface="Times New Roman"/>
                <a:ea typeface="Times New Roman"/>
              </a:rPr>
              <a:t>, Дж. </a:t>
            </a:r>
            <a:r>
              <a:rPr lang="ru-RU" sz="1600" dirty="0" err="1">
                <a:latin typeface="Times New Roman"/>
                <a:ea typeface="Times New Roman"/>
              </a:rPr>
              <a:t>Боуэн</a:t>
            </a:r>
            <a:r>
              <a:rPr lang="ru-RU" sz="1600" dirty="0">
                <a:latin typeface="Times New Roman"/>
                <a:ea typeface="Times New Roman"/>
              </a:rPr>
              <a:t>, Дж. </a:t>
            </a:r>
            <a:r>
              <a:rPr lang="ru-RU" sz="1600" dirty="0" err="1">
                <a:latin typeface="Times New Roman"/>
                <a:ea typeface="Times New Roman"/>
              </a:rPr>
              <a:t>Мейкенз</a:t>
            </a:r>
            <a:r>
              <a:rPr lang="ru-RU" sz="1600" dirty="0">
                <a:latin typeface="Times New Roman"/>
                <a:ea typeface="Times New Roman"/>
              </a:rPr>
              <a:t> ; под ред. Р. Б. Ноздревой. – М.: ЮНИТИ, 2004. </a:t>
            </a:r>
          </a:p>
          <a:p>
            <a:pPr indent="450215" algn="just">
              <a:spcAft>
                <a:spcPts val="0"/>
              </a:spcAft>
            </a:pPr>
            <a:r>
              <a:rPr lang="ru-RU" sz="1600" dirty="0">
                <a:latin typeface="Times New Roman"/>
                <a:ea typeface="Times New Roman"/>
              </a:rPr>
              <a:t> 79. Моисеева, Н. К. Управление маркетингом: теория, практика, информационные технологии : учеб. пособие / Н. К. Моисеева, М. В. Конышева. – М. : Финансы и статистика, 2002. </a:t>
            </a:r>
          </a:p>
          <a:p>
            <a:pPr indent="450215" algn="just">
              <a:spcAft>
                <a:spcPts val="0"/>
              </a:spcAft>
            </a:pPr>
            <a:r>
              <a:rPr lang="ru-RU" sz="1600" dirty="0">
                <a:latin typeface="Times New Roman"/>
                <a:ea typeface="Times New Roman"/>
              </a:rPr>
              <a:t>80. </a:t>
            </a:r>
            <a:r>
              <a:rPr lang="ru-RU" sz="1600" dirty="0" err="1">
                <a:latin typeface="Times New Roman"/>
                <a:ea typeface="Times New Roman"/>
              </a:rPr>
              <a:t>Есимжанова</a:t>
            </a:r>
            <a:r>
              <a:rPr lang="ru-RU" sz="1600" dirty="0">
                <a:latin typeface="Times New Roman"/>
                <a:ea typeface="Times New Roman"/>
              </a:rPr>
              <a:t> С.Р. Маркетинг в Казахстане: теория, методология, практика. – Алматы: </a:t>
            </a:r>
            <a:r>
              <a:rPr lang="ru-RU" sz="1600" dirty="0" err="1">
                <a:latin typeface="Times New Roman"/>
                <a:ea typeface="Times New Roman"/>
              </a:rPr>
              <a:t>Аян</a:t>
            </a:r>
            <a:r>
              <a:rPr lang="ru-RU" sz="1600" dirty="0">
                <a:latin typeface="Times New Roman"/>
                <a:ea typeface="Times New Roman"/>
              </a:rPr>
              <a:t> </a:t>
            </a:r>
            <a:r>
              <a:rPr lang="ru-RU" sz="1600" dirty="0" err="1">
                <a:latin typeface="Times New Roman"/>
                <a:ea typeface="Times New Roman"/>
              </a:rPr>
              <a:t>Эдет</a:t>
            </a:r>
            <a:r>
              <a:rPr lang="ru-RU" sz="1600" dirty="0">
                <a:latin typeface="Times New Roman"/>
                <a:ea typeface="Times New Roman"/>
              </a:rPr>
              <a:t>, 2004.</a:t>
            </a:r>
          </a:p>
          <a:p>
            <a:pPr indent="450215" algn="just">
              <a:spcAft>
                <a:spcPts val="0"/>
              </a:spcAft>
            </a:pPr>
            <a:r>
              <a:rPr lang="ru-RU" sz="1600" dirty="0">
                <a:latin typeface="Times New Roman"/>
                <a:ea typeface="Times New Roman"/>
              </a:rPr>
              <a:t>81. </a:t>
            </a:r>
            <a:r>
              <a:rPr lang="ru-RU" sz="1600" dirty="0" err="1">
                <a:latin typeface="Times New Roman"/>
                <a:ea typeface="Times New Roman"/>
              </a:rPr>
              <a:t>Шеденов</a:t>
            </a:r>
            <a:r>
              <a:rPr lang="ru-RU" sz="1600" dirty="0">
                <a:latin typeface="Times New Roman"/>
                <a:ea typeface="Times New Roman"/>
              </a:rPr>
              <a:t> У.К., Ильясов Д.К. Теория маркетинга и менеджмента в сфере услуг. – Алматы, </a:t>
            </a:r>
            <a:r>
              <a:rPr lang="ru-RU" sz="1600" dirty="0" err="1">
                <a:latin typeface="Times New Roman"/>
                <a:ea typeface="Times New Roman"/>
              </a:rPr>
              <a:t>Қазақ</a:t>
            </a:r>
            <a:r>
              <a:rPr lang="ru-RU" sz="1600" dirty="0">
                <a:latin typeface="Times New Roman"/>
                <a:ea typeface="Times New Roman"/>
              </a:rPr>
              <a:t> </a:t>
            </a:r>
            <a:r>
              <a:rPr lang="ru-RU" sz="1600" dirty="0" err="1">
                <a:latin typeface="Times New Roman"/>
                <a:ea typeface="Times New Roman"/>
              </a:rPr>
              <a:t>университеті</a:t>
            </a:r>
            <a:r>
              <a:rPr lang="ru-RU" sz="1600" dirty="0">
                <a:latin typeface="Times New Roman"/>
                <a:ea typeface="Times New Roman"/>
              </a:rPr>
              <a:t>, 2002.</a:t>
            </a:r>
          </a:p>
          <a:p>
            <a:pPr indent="450215" algn="just">
              <a:spcAft>
                <a:spcPts val="0"/>
              </a:spcAft>
            </a:pPr>
            <a:r>
              <a:rPr lang="ru-RU" sz="1600" dirty="0">
                <a:latin typeface="Times New Roman"/>
                <a:ea typeface="Times New Roman"/>
              </a:rPr>
              <a:t> </a:t>
            </a:r>
          </a:p>
        </p:txBody>
      </p:sp>
    </p:spTree>
    <p:extLst>
      <p:ext uri="{BB962C8B-B14F-4D97-AF65-F5344CB8AC3E}">
        <p14:creationId xmlns:p14="http://schemas.microsoft.com/office/powerpoint/2010/main" val="831004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374" y="1102578"/>
            <a:ext cx="8382000" cy="5755422"/>
          </a:xfrm>
          <a:prstGeom prst="rect">
            <a:avLst/>
          </a:prstGeom>
        </p:spPr>
        <p:txBody>
          <a:bodyPr wrap="square">
            <a:spAutoFit/>
          </a:bodyPr>
          <a:lstStyle/>
          <a:p>
            <a:pPr algn="ctr">
              <a:spcAft>
                <a:spcPts val="0"/>
              </a:spcAft>
            </a:pPr>
            <a:r>
              <a:rPr lang="ru-RU" sz="1600" b="1" dirty="0">
                <a:solidFill>
                  <a:srgbClr val="000000"/>
                </a:solidFill>
                <a:latin typeface="Times New Roman"/>
                <a:ea typeface="Times New Roman"/>
              </a:rPr>
              <a:t>Интернет-ресурсы</a:t>
            </a:r>
            <a:endParaRPr lang="ru-RU" sz="1600" dirty="0">
              <a:latin typeface="Times New Roman"/>
              <a:ea typeface="Times New Roman"/>
            </a:endParaRPr>
          </a:p>
          <a:p>
            <a:pPr algn="ctr">
              <a:spcAft>
                <a:spcPts val="0"/>
              </a:spcAft>
            </a:pPr>
            <a:r>
              <a:rPr lang="ru-RU" sz="1600" i="1" dirty="0">
                <a:solidFill>
                  <a:srgbClr val="000000"/>
                </a:solidFill>
                <a:latin typeface="Times New Roman"/>
                <a:ea typeface="Times New Roman"/>
              </a:rPr>
              <a:t> </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82. </a:t>
            </a:r>
            <a:r>
              <a:rPr lang="ru-RU" sz="1600" dirty="0" err="1">
                <a:solidFill>
                  <a:srgbClr val="000000"/>
                </a:solidFill>
                <a:latin typeface="Times New Roman"/>
                <a:ea typeface="Times New Roman"/>
              </a:rPr>
              <a:t>АртМаркетинг</a:t>
            </a:r>
            <a:r>
              <a:rPr lang="ru-RU" sz="1600" dirty="0">
                <a:solidFill>
                  <a:srgbClr val="000000"/>
                </a:solidFill>
                <a:latin typeface="Times New Roman"/>
                <a:ea typeface="Times New Roman"/>
              </a:rPr>
              <a:t>. – Режим доступа: www.bci-marketing.aha.ru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83. Бренд-Менеджмент – Режим </a:t>
            </a:r>
            <a:r>
              <a:rPr lang="ru-RU" sz="1600" dirty="0" err="1">
                <a:solidFill>
                  <a:srgbClr val="000000"/>
                </a:solidFill>
                <a:latin typeface="Times New Roman"/>
                <a:ea typeface="Times New Roman"/>
              </a:rPr>
              <a:t>доступа:www.brand-management.ru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84. Дайджест-маркетинг – Режим доступа: </a:t>
            </a:r>
            <a:r>
              <a:rPr lang="ru-RU" sz="1600" dirty="0">
                <a:solidFill>
                  <a:srgbClr val="0000FF"/>
                </a:solidFill>
                <a:latin typeface="Times New Roman"/>
                <a:ea typeface="Times New Roman"/>
              </a:rPr>
              <a:t>www.bci-marketing.aha.ru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85. Индустрия рекламы – Режим доступа: www.ir-magazine.ru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86. Интернет-маркетинг – Режим доступа: www.internet-marketing.ru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87. Маркетинг-дайджест – Режим доступа: www.marketing-didgest.phtm</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88. Маркетинговые коммуникации – Режим доступа: www.grebennikov.ru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89. Маркетинг успеха – Режим доступа: www.a88.narod.ru/mu2002.htm</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90. Маркетолог_– Режим доступа: www.marketolog.ru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91. Практика рыночных исследований – Режим доступа: www.marketing.spb.ru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92. Рекламные технологии – Режим доступа: www.rectech.ru/journal</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93. Рекламный журнал – Режим доступа: www.advertisingmagazine.ru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94. Рекламодатель – Режим доступа: www.bci-marketing.aha.ru/head5.htm</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95. Рекламодатель. Теория и практика – Режим доступа:</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www.reklamodatel.ru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96. Эксклюзивный маркетинг – Режим доступа: www.bci-marketing.aha.ru</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97. «Маркетинг» «Носорог» – Режим доступа: www.nosorog.com/public</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98. Европейское общество маркетинга – Режим доступа: www/esomar.org</a:t>
            </a:r>
            <a:endParaRPr lang="ru-RU" sz="1600" dirty="0">
              <a:latin typeface="Times New Roman"/>
              <a:ea typeface="Times New Roman"/>
            </a:endParaRPr>
          </a:p>
          <a:p>
            <a:pPr indent="457200" algn="just">
              <a:spcAft>
                <a:spcPts val="0"/>
              </a:spcAft>
            </a:pPr>
            <a:r>
              <a:rPr lang="ru-RU" sz="1600" dirty="0">
                <a:solidFill>
                  <a:srgbClr val="000000"/>
                </a:solidFill>
                <a:latin typeface="Times New Roman"/>
                <a:ea typeface="Times New Roman"/>
              </a:rPr>
              <a:t>99. Энциклопедия маркетинга – Режим доступа: www.marketing.spb.ru</a:t>
            </a:r>
            <a:endParaRPr lang="ru-RU" sz="1600" dirty="0">
              <a:latin typeface="Times New Roman"/>
              <a:ea typeface="Times New Roman"/>
            </a:endParaRPr>
          </a:p>
          <a:p>
            <a:pPr indent="457200" algn="just">
              <a:spcAft>
                <a:spcPts val="0"/>
              </a:spcAft>
            </a:pPr>
            <a:r>
              <a:rPr lang="ru-RU" sz="1600" dirty="0">
                <a:latin typeface="Times New Roman"/>
                <a:ea typeface="Times New Roman"/>
              </a:rPr>
              <a:t> </a:t>
            </a:r>
          </a:p>
          <a:p>
            <a:pPr>
              <a:spcAft>
                <a:spcPts val="0"/>
              </a:spcAft>
            </a:pPr>
            <a:r>
              <a:rPr lang="ru-RU" sz="1600" dirty="0">
                <a:latin typeface="Times New Roman"/>
                <a:ea typeface="Times New Roman"/>
              </a:rPr>
              <a:t> </a:t>
            </a:r>
            <a:endParaRPr lang="ru-RU" sz="1600" dirty="0">
              <a:effectLst/>
              <a:latin typeface="Times New Roman"/>
              <a:ea typeface="Times New Roman"/>
            </a:endParaRPr>
          </a:p>
        </p:txBody>
      </p:sp>
    </p:spTree>
    <p:extLst>
      <p:ext uri="{BB962C8B-B14F-4D97-AF65-F5344CB8AC3E}">
        <p14:creationId xmlns:p14="http://schemas.microsoft.com/office/powerpoint/2010/main" val="1917103247"/>
      </p:ext>
    </p:extLst>
  </p:cSld>
  <p:clrMapOvr>
    <a:masterClrMapping/>
  </p:clrMapOvr>
</p:sld>
</file>

<file path=ppt/theme/theme1.xml><?xml version="1.0" encoding="utf-8"?>
<a:theme xmlns:a="http://schemas.openxmlformats.org/drawingml/2006/main" name="Тема1">
  <a:themeElements>
    <a:clrScheme name="Затмение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Затмение">
      <a:majorFont>
        <a:latin typeface="Arial"/>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Затмение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Затмение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Затмение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Затмение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Затмение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Затмение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Затмение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Затмение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Затмение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Затмение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Тема1</Template>
  <TotalTime>163</TotalTime>
  <Words>3739</Words>
  <Application>Microsoft Office PowerPoint</Application>
  <PresentationFormat>Экран (4:3)</PresentationFormat>
  <Paragraphs>374</Paragraphs>
  <Slides>23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23</vt:i4>
      </vt:variant>
    </vt:vector>
  </HeadingPairs>
  <TitlesOfParts>
    <vt:vector size="30" baseType="lpstr">
      <vt:lpstr>Arial</vt:lpstr>
      <vt:lpstr>Calibri</vt:lpstr>
      <vt:lpstr>Cambria</vt:lpstr>
      <vt:lpstr>Times New Roman</vt:lpstr>
      <vt:lpstr>Verdana</vt:lpstr>
      <vt:lpstr>Wingdings</vt:lpstr>
      <vt:lpstr>Тема1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СОДЕРЖАНИЕ </dc:title>
  <dc:creator>Манира</dc:creator>
  <cp:lastModifiedBy>Мадина Рахимбердинова</cp:lastModifiedBy>
  <cp:revision>17</cp:revision>
  <dcterms:created xsi:type="dcterms:W3CDTF">2006-08-16T00:00:00Z</dcterms:created>
  <dcterms:modified xsi:type="dcterms:W3CDTF">2019-11-29T09:38:00Z</dcterms:modified>
</cp:coreProperties>
</file>